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744" r:id="rId1"/>
  </p:sldMasterIdLst>
  <p:notesMasterIdLst>
    <p:notesMasterId r:id="rId21"/>
  </p:notesMasterIdLst>
  <p:handoutMasterIdLst>
    <p:handoutMasterId r:id="rId22"/>
  </p:handoutMasterIdLst>
  <p:sldIdLst>
    <p:sldId id="256" r:id="rId2"/>
    <p:sldId id="344" r:id="rId3"/>
    <p:sldId id="367" r:id="rId4"/>
    <p:sldId id="431" r:id="rId5"/>
    <p:sldId id="368" r:id="rId6"/>
    <p:sldId id="369" r:id="rId7"/>
    <p:sldId id="370" r:id="rId8"/>
    <p:sldId id="420" r:id="rId9"/>
    <p:sldId id="419" r:id="rId10"/>
    <p:sldId id="451" r:id="rId11"/>
    <p:sldId id="454" r:id="rId12"/>
    <p:sldId id="376" r:id="rId13"/>
    <p:sldId id="455" r:id="rId14"/>
    <p:sldId id="374" r:id="rId15"/>
    <p:sldId id="447" r:id="rId16"/>
    <p:sldId id="449" r:id="rId17"/>
    <p:sldId id="375" r:id="rId18"/>
    <p:sldId id="456" r:id="rId19"/>
    <p:sldId id="351" r:id="rId20"/>
  </p:sldIdLst>
  <p:sldSz cx="9144000" cy="6858000" type="screen4x3"/>
  <p:notesSz cx="9875838" cy="6799263"/>
  <p:defaultTextStyle>
    <a:defPPr>
      <a:defRPr lang="sr-Latn-R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FFDE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rednji stil 2 - Isticanj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005" autoAdjust="0"/>
    <p:restoredTop sz="94721" autoAdjust="0"/>
  </p:normalViewPr>
  <p:slideViewPr>
    <p:cSldViewPr>
      <p:cViewPr varScale="1">
        <p:scale>
          <a:sx n="108" d="100"/>
          <a:sy n="108" d="100"/>
        </p:scale>
        <p:origin x="1566" y="11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5836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626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4280383" cy="341331"/>
          </a:xfrm>
          <a:prstGeom prst="rect">
            <a:avLst/>
          </a:prstGeom>
        </p:spPr>
        <p:txBody>
          <a:bodyPr vert="horz" lIns="91828" tIns="45915" rIns="91828" bIns="45915" rtlCol="0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3" name="Rezervirano mjesto datuma 2"/>
          <p:cNvSpPr>
            <a:spLocks noGrp="1"/>
          </p:cNvSpPr>
          <p:nvPr>
            <p:ph type="dt" sz="quarter" idx="1"/>
          </p:nvPr>
        </p:nvSpPr>
        <p:spPr>
          <a:xfrm>
            <a:off x="5593128" y="0"/>
            <a:ext cx="4280382" cy="341331"/>
          </a:xfrm>
          <a:prstGeom prst="rect">
            <a:avLst/>
          </a:prstGeom>
        </p:spPr>
        <p:txBody>
          <a:bodyPr vert="horz" lIns="91828" tIns="45915" rIns="91828" bIns="45915" rtlCol="0"/>
          <a:lstStyle>
            <a:lvl1pPr algn="r">
              <a:defRPr sz="1200"/>
            </a:lvl1pPr>
          </a:lstStyle>
          <a:p>
            <a:fld id="{B02FED76-E80C-4BE6-924D-A79C43A052FE}" type="datetimeFigureOut">
              <a:rPr lang="hr-HR" smtClean="0"/>
              <a:t>25.3.2024.</a:t>
            </a:fld>
            <a:endParaRPr lang="hr-HR"/>
          </a:p>
        </p:txBody>
      </p:sp>
      <p:sp>
        <p:nvSpPr>
          <p:cNvPr id="4" name="Rezervirano mjesto podnožja 3"/>
          <p:cNvSpPr>
            <a:spLocks noGrp="1"/>
          </p:cNvSpPr>
          <p:nvPr>
            <p:ph type="ftr" sz="quarter" idx="2"/>
          </p:nvPr>
        </p:nvSpPr>
        <p:spPr>
          <a:xfrm>
            <a:off x="2" y="6457933"/>
            <a:ext cx="4280383" cy="341331"/>
          </a:xfrm>
          <a:prstGeom prst="rect">
            <a:avLst/>
          </a:prstGeom>
        </p:spPr>
        <p:txBody>
          <a:bodyPr vert="horz" lIns="91828" tIns="45915" rIns="91828" bIns="45915" rtlCol="0" anchor="b"/>
          <a:lstStyle>
            <a:lvl1pPr algn="l">
              <a:defRPr sz="1200"/>
            </a:lvl1pPr>
          </a:lstStyle>
          <a:p>
            <a:endParaRPr lang="hr-HR"/>
          </a:p>
        </p:txBody>
      </p:sp>
      <p:sp>
        <p:nvSpPr>
          <p:cNvPr id="5" name="Rezervirano mjesto broja slajda 4"/>
          <p:cNvSpPr>
            <a:spLocks noGrp="1"/>
          </p:cNvSpPr>
          <p:nvPr>
            <p:ph type="sldNum" sz="quarter" idx="3"/>
          </p:nvPr>
        </p:nvSpPr>
        <p:spPr>
          <a:xfrm>
            <a:off x="5593128" y="6457933"/>
            <a:ext cx="4280382" cy="341331"/>
          </a:xfrm>
          <a:prstGeom prst="rect">
            <a:avLst/>
          </a:prstGeom>
        </p:spPr>
        <p:txBody>
          <a:bodyPr vert="horz" lIns="91828" tIns="45915" rIns="91828" bIns="45915" rtlCol="0" anchor="b"/>
          <a:lstStyle>
            <a:lvl1pPr algn="r">
              <a:defRPr sz="1200"/>
            </a:lvl1pPr>
          </a:lstStyle>
          <a:p>
            <a:fld id="{153A31ED-7362-43CC-AC89-93618C8FFE79}" type="slidenum">
              <a:rPr lang="hr-HR" smtClean="0"/>
              <a:t>‹#›</a:t>
            </a:fld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5940362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zaglavlja 1"/>
          <p:cNvSpPr>
            <a:spLocks noGrp="1"/>
          </p:cNvSpPr>
          <p:nvPr>
            <p:ph type="hdr" sz="quarter"/>
          </p:nvPr>
        </p:nvSpPr>
        <p:spPr>
          <a:xfrm>
            <a:off x="3" y="0"/>
            <a:ext cx="4279530" cy="339963"/>
          </a:xfrm>
          <a:prstGeom prst="rect">
            <a:avLst/>
          </a:prstGeom>
        </p:spPr>
        <p:txBody>
          <a:bodyPr vert="horz" lIns="91828" tIns="45915" rIns="91828" bIns="45915" rtlCol="0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3" name="Rezervirano mjesto datuma 2"/>
          <p:cNvSpPr>
            <a:spLocks noGrp="1"/>
          </p:cNvSpPr>
          <p:nvPr>
            <p:ph type="dt" idx="1"/>
          </p:nvPr>
        </p:nvSpPr>
        <p:spPr>
          <a:xfrm>
            <a:off x="5594023" y="0"/>
            <a:ext cx="4279530" cy="339963"/>
          </a:xfrm>
          <a:prstGeom prst="rect">
            <a:avLst/>
          </a:prstGeom>
        </p:spPr>
        <p:txBody>
          <a:bodyPr vert="horz" lIns="91828" tIns="45915" rIns="91828" bIns="45915" rtlCol="0"/>
          <a:lstStyle>
            <a:lvl1pPr algn="r">
              <a:defRPr sz="1200"/>
            </a:lvl1pPr>
          </a:lstStyle>
          <a:p>
            <a:fld id="{33B2A16F-3ADA-4838-BC81-946194350A1E}" type="datetimeFigureOut">
              <a:rPr lang="hr-HR" smtClean="0"/>
              <a:t>25.3.2024.</a:t>
            </a:fld>
            <a:endParaRPr lang="hr-HR" dirty="0"/>
          </a:p>
        </p:txBody>
      </p:sp>
      <p:sp>
        <p:nvSpPr>
          <p:cNvPr id="4" name="Rezervirano mjesto slike slajda 3"/>
          <p:cNvSpPr>
            <a:spLocks noGrp="1" noRot="1" noChangeAspect="1"/>
          </p:cNvSpPr>
          <p:nvPr>
            <p:ph type="sldImg" idx="2"/>
          </p:nvPr>
        </p:nvSpPr>
        <p:spPr>
          <a:xfrm>
            <a:off x="3238500" y="509588"/>
            <a:ext cx="3398838" cy="25511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828" tIns="45915" rIns="91828" bIns="45915" rtlCol="0" anchor="ctr"/>
          <a:lstStyle/>
          <a:p>
            <a:endParaRPr lang="hr-HR" dirty="0"/>
          </a:p>
        </p:txBody>
      </p:sp>
      <p:sp>
        <p:nvSpPr>
          <p:cNvPr id="5" name="Rezervirano mjesto bilježaka 4"/>
          <p:cNvSpPr>
            <a:spLocks noGrp="1"/>
          </p:cNvSpPr>
          <p:nvPr>
            <p:ph type="body" sz="quarter" idx="3"/>
          </p:nvPr>
        </p:nvSpPr>
        <p:spPr>
          <a:xfrm>
            <a:off x="987584" y="3229652"/>
            <a:ext cx="7900670" cy="3059668"/>
          </a:xfrm>
          <a:prstGeom prst="rect">
            <a:avLst/>
          </a:prstGeom>
        </p:spPr>
        <p:txBody>
          <a:bodyPr vert="horz" lIns="91828" tIns="45915" rIns="91828" bIns="45915" rtlCol="0"/>
          <a:lstStyle/>
          <a:p>
            <a:pPr lvl="0"/>
            <a:r>
              <a:rPr lang="hr-HR"/>
              <a:t>Uredite stilove teksta matrice</a:t>
            </a:r>
          </a:p>
          <a:p>
            <a:pPr lvl="1"/>
            <a:r>
              <a:rPr lang="hr-HR"/>
              <a:t>Druga razina</a:t>
            </a:r>
          </a:p>
          <a:p>
            <a:pPr lvl="2"/>
            <a:r>
              <a:rPr lang="hr-HR"/>
              <a:t>Treća razina</a:t>
            </a:r>
          </a:p>
          <a:p>
            <a:pPr lvl="3"/>
            <a:r>
              <a:rPr lang="hr-HR"/>
              <a:t>Četvrta razina</a:t>
            </a:r>
          </a:p>
          <a:p>
            <a:pPr lvl="4"/>
            <a:r>
              <a:rPr lang="hr-HR"/>
              <a:t>Peta razina</a:t>
            </a:r>
          </a:p>
        </p:txBody>
      </p:sp>
      <p:sp>
        <p:nvSpPr>
          <p:cNvPr id="6" name="Rezervirano mjesto podnožja 5"/>
          <p:cNvSpPr>
            <a:spLocks noGrp="1"/>
          </p:cNvSpPr>
          <p:nvPr>
            <p:ph type="ftr" sz="quarter" idx="4"/>
          </p:nvPr>
        </p:nvSpPr>
        <p:spPr>
          <a:xfrm>
            <a:off x="3" y="6458120"/>
            <a:ext cx="4279530" cy="339963"/>
          </a:xfrm>
          <a:prstGeom prst="rect">
            <a:avLst/>
          </a:prstGeom>
        </p:spPr>
        <p:txBody>
          <a:bodyPr vert="horz" lIns="91828" tIns="45915" rIns="91828" bIns="45915" rtlCol="0" anchor="b"/>
          <a:lstStyle>
            <a:lvl1pPr algn="l">
              <a:defRPr sz="1200"/>
            </a:lvl1pPr>
          </a:lstStyle>
          <a:p>
            <a:endParaRPr lang="hr-HR" dirty="0"/>
          </a:p>
        </p:txBody>
      </p:sp>
      <p:sp>
        <p:nvSpPr>
          <p:cNvPr id="7" name="Rezervirano mjesto broja slajda 6"/>
          <p:cNvSpPr>
            <a:spLocks noGrp="1"/>
          </p:cNvSpPr>
          <p:nvPr>
            <p:ph type="sldNum" sz="quarter" idx="5"/>
          </p:nvPr>
        </p:nvSpPr>
        <p:spPr>
          <a:xfrm>
            <a:off x="5594023" y="6458120"/>
            <a:ext cx="4279530" cy="339963"/>
          </a:xfrm>
          <a:prstGeom prst="rect">
            <a:avLst/>
          </a:prstGeom>
        </p:spPr>
        <p:txBody>
          <a:bodyPr vert="horz" lIns="91828" tIns="45915" rIns="91828" bIns="45915" rtlCol="0" anchor="b"/>
          <a:lstStyle>
            <a:lvl1pPr algn="r">
              <a:defRPr sz="1200"/>
            </a:lvl1pPr>
          </a:lstStyle>
          <a:p>
            <a:fld id="{3482CF80-3ECC-40D1-9E79-5EA5CB6F4AC5}" type="slidenum">
              <a:rPr lang="hr-HR" smtClean="0"/>
              <a:t>‹#›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91086660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2CF80-3ECC-40D1-9E79-5EA5CB6F4AC5}" type="slidenum">
              <a:rPr lang="hr-HR" smtClean="0"/>
              <a:t>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70382528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like slajd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Rezervirano mjesto bilježaka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r-HR" dirty="0"/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482CF80-3ECC-40D1-9E79-5EA5CB6F4AC5}" type="slidenum">
              <a:rPr lang="hr-HR" smtClean="0"/>
              <a:t>5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692134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Naslovni slaj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Pravokutni trokut 9"/>
          <p:cNvSpPr/>
          <p:nvPr/>
        </p:nvSpPr>
        <p:spPr>
          <a:xfrm>
            <a:off x="-2" y="4664147"/>
            <a:ext cx="9151089" cy="0"/>
          </a:xfrm>
          <a:prstGeom prst="rtTriangle">
            <a:avLst/>
          </a:prstGeom>
          <a:gradFill flip="none" rotWithShape="1">
            <a:gsLst>
              <a:gs pos="0">
                <a:schemeClr val="accent1">
                  <a:shade val="35000"/>
                  <a:satMod val="170000"/>
                  <a:alpha val="100000"/>
                </a:schemeClr>
              </a:gs>
              <a:gs pos="55000">
                <a:schemeClr val="accent1">
                  <a:tint val="90000"/>
                  <a:satMod val="150000"/>
                  <a:alpha val="100000"/>
                </a:schemeClr>
              </a:gs>
              <a:gs pos="100000">
                <a:schemeClr val="accent1">
                  <a:shade val="35000"/>
                  <a:satMod val="170000"/>
                  <a:alpha val="100000"/>
                </a:schemeClr>
              </a:gs>
            </a:gsLst>
            <a:lin ang="3000000" scaled="1"/>
            <a:tileRect/>
          </a:gradFill>
          <a:ln w="127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Naslov 8"/>
          <p:cNvSpPr>
            <a:spLocks noGrp="1"/>
          </p:cNvSpPr>
          <p:nvPr>
            <p:ph type="ctrTitle" hasCustomPrompt="1"/>
          </p:nvPr>
        </p:nvSpPr>
        <p:spPr>
          <a:xfrm>
            <a:off x="1043608" y="1772816"/>
            <a:ext cx="7772400" cy="1829761"/>
          </a:xfrm>
        </p:spPr>
        <p:txBody>
          <a:bodyPr vert="horz" anchor="b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>
              <a:defRPr sz="4800" b="1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  <a:extLst/>
          </a:lstStyle>
          <a:p>
            <a:r>
              <a:rPr kumimoji="0" lang="hr-HR" dirty="0" err="1"/>
              <a:t>Ureditstil</a:t>
            </a:r>
            <a:r>
              <a:rPr kumimoji="0" lang="hr-HR" dirty="0"/>
              <a:t> naslova matrice</a:t>
            </a:r>
            <a:endParaRPr kumimoji="0" lang="en-US" dirty="0"/>
          </a:p>
        </p:txBody>
      </p:sp>
      <p:sp>
        <p:nvSpPr>
          <p:cNvPr id="17" name="Podnaslov 16"/>
          <p:cNvSpPr>
            <a:spLocks noGrp="1"/>
          </p:cNvSpPr>
          <p:nvPr>
            <p:ph type="subTitle" idx="1"/>
          </p:nvPr>
        </p:nvSpPr>
        <p:spPr>
          <a:xfrm>
            <a:off x="685800" y="3611607"/>
            <a:ext cx="7772400" cy="1199704"/>
          </a:xfrm>
        </p:spPr>
        <p:txBody>
          <a:bodyPr lIns="45720" rIns="45720"/>
          <a:lstStyle>
            <a:lvl1pPr marL="0" marR="64008" indent="0" algn="r">
              <a:buNone/>
              <a:defRPr>
                <a:solidFill>
                  <a:schemeClr val="tx2"/>
                </a:solidFill>
                <a:latin typeface="Times New Roman" panose="02020603050405020304" pitchFamily="18" charset="0"/>
                <a:cs typeface="Times New Roman" panose="02020603050405020304" pitchFamily="18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endParaRPr kumimoji="0" lang="en-US" dirty="0"/>
          </a:p>
        </p:txBody>
      </p:sp>
      <p:grpSp>
        <p:nvGrpSpPr>
          <p:cNvPr id="2" name="Grupa 1"/>
          <p:cNvGrpSpPr/>
          <p:nvPr/>
        </p:nvGrpSpPr>
        <p:grpSpPr>
          <a:xfrm>
            <a:off x="-3765" y="4953000"/>
            <a:ext cx="9147765" cy="1912088"/>
            <a:chOff x="-3765" y="4832896"/>
            <a:chExt cx="9147765" cy="2032192"/>
          </a:xfrm>
        </p:grpSpPr>
        <p:sp>
          <p:nvSpPr>
            <p:cNvPr id="7" name="Prostoručno 6"/>
            <p:cNvSpPr>
              <a:spLocks/>
            </p:cNvSpPr>
            <p:nvPr/>
          </p:nvSpPr>
          <p:spPr bwMode="auto">
            <a:xfrm>
              <a:off x="1687513" y="4832896"/>
              <a:ext cx="7456487" cy="518816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4697" y="0"/>
                </a:cxn>
                <a:cxn ang="0">
                  <a:pos x="4697" y="367"/>
                </a:cxn>
                <a:cxn ang="0">
                  <a:pos x="0" y="218"/>
                </a:cxn>
                <a:cxn ang="0">
                  <a:pos x="4697" y="0"/>
                </a:cxn>
              </a:cxnLst>
              <a:rect l="0" t="0" r="0" b="0"/>
              <a:pathLst>
                <a:path w="4697" h="367">
                  <a:moveTo>
                    <a:pt x="4697" y="0"/>
                  </a:moveTo>
                  <a:lnTo>
                    <a:pt x="4697" y="367"/>
                  </a:lnTo>
                  <a:lnTo>
                    <a:pt x="0" y="218"/>
                  </a:lnTo>
                  <a:lnTo>
                    <a:pt x="4697" y="0"/>
                  </a:lnTo>
                  <a:close/>
                </a:path>
              </a:pathLst>
            </a:custGeom>
            <a:solidFill>
              <a:schemeClr val="accent1">
                <a:tint val="65000"/>
                <a:satMod val="115000"/>
                <a:alpha val="40000"/>
              </a:scheme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8" name="Prostoručno 7"/>
            <p:cNvSpPr>
              <a:spLocks/>
            </p:cNvSpPr>
            <p:nvPr/>
          </p:nvSpPr>
          <p:spPr bwMode="auto">
            <a:xfrm>
              <a:off x="35443" y="5135526"/>
              <a:ext cx="9108557" cy="838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5760" y="0"/>
                </a:cxn>
                <a:cxn ang="0">
                  <a:pos x="5760" y="528"/>
                </a:cxn>
                <a:cxn ang="0">
                  <a:pos x="48" y="0"/>
                </a:cxn>
              </a:cxnLst>
              <a:rect l="0" t="0" r="0" b="0"/>
              <a:pathLst>
                <a:path w="5760" h="528">
                  <a:moveTo>
                    <a:pt x="0" y="0"/>
                  </a:moveTo>
                  <a:lnTo>
                    <a:pt x="5760" y="0"/>
                  </a:lnTo>
                  <a:lnTo>
                    <a:pt x="5760" y="528"/>
                  </a:lnTo>
                  <a:lnTo>
                    <a:pt x="48" y="0"/>
                  </a:lnTo>
                </a:path>
              </a:pathLst>
            </a:custGeom>
            <a:solidFill>
              <a:srgbClr val="000000">
                <a:alpha val="100000"/>
              </a:srgbClr>
            </a:solidFill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 dirty="0"/>
            </a:p>
          </p:txBody>
        </p:sp>
        <p:sp>
          <p:nvSpPr>
            <p:cNvPr id="11" name="Prostoručno 10"/>
            <p:cNvSpPr>
              <a:spLocks/>
            </p:cNvSpPr>
            <p:nvPr/>
          </p:nvSpPr>
          <p:spPr bwMode="auto">
            <a:xfrm>
              <a:off x="0" y="4883888"/>
              <a:ext cx="9144000" cy="1981200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0"/>
                </a:cxn>
                <a:cxn ang="0">
                  <a:pos x="0" y="1248"/>
                </a:cxn>
                <a:cxn ang="0">
                  <a:pos x="5760" y="1248"/>
                </a:cxn>
                <a:cxn ang="0">
                  <a:pos x="5760" y="528"/>
                </a:cxn>
                <a:cxn ang="0">
                  <a:pos x="0" y="0"/>
                </a:cxn>
              </a:cxnLst>
              <a:rect l="0" t="0" r="0" b="0"/>
              <a:pathLst>
                <a:path w="5760" h="1248">
                  <a:moveTo>
                    <a:pt x="0" y="0"/>
                  </a:moveTo>
                  <a:lnTo>
                    <a:pt x="0" y="1248"/>
                  </a:lnTo>
                  <a:lnTo>
                    <a:pt x="5760" y="1248"/>
                  </a:lnTo>
                  <a:lnTo>
                    <a:pt x="5760" y="528"/>
                  </a:lnTo>
                  <a:lnTo>
                    <a:pt x="0" y="0"/>
                  </a:lnTo>
                  <a:close/>
                </a:path>
              </a:pathLst>
            </a:custGeom>
            <a:blipFill>
              <a:blip r:embed="rId2">
                <a:alphaModFix amt="50000"/>
              </a:blip>
              <a:tile tx="0" ty="0" sx="50000" sy="50000" flip="none" algn="t"/>
            </a:blipFill>
            <a:ln w="12700" cap="rnd" cmpd="thickThin" algn="ctr">
              <a:noFill/>
              <a:prstDash val="solid"/>
            </a:ln>
            <a:effectLst>
              <a:fillOverlay blend="mult">
                <a:gradFill flip="none" rotWithShape="1">
                  <a:gsLst>
                    <a:gs pos="0">
                      <a:schemeClr val="accent1">
                        <a:shade val="20000"/>
                        <a:satMod val="176000"/>
                        <a:alpha val="100000"/>
                      </a:schemeClr>
                    </a:gs>
                    <a:gs pos="18000">
                      <a:schemeClr val="accent1">
                        <a:shade val="48000"/>
                        <a:satMod val="153000"/>
                        <a:alpha val="100000"/>
                      </a:schemeClr>
                    </a:gs>
                    <a:gs pos="43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45000">
                      <a:schemeClr val="accent1">
                        <a:tint val="85000"/>
                        <a:satMod val="150000"/>
                        <a:alpha val="100000"/>
                      </a:schemeClr>
                    </a:gs>
                    <a:gs pos="50000">
                      <a:schemeClr val="accent1">
                        <a:tint val="86000"/>
                        <a:satMod val="149000"/>
                        <a:alpha val="100000"/>
                      </a:schemeClr>
                    </a:gs>
                    <a:gs pos="79000">
                      <a:schemeClr val="accent1">
                        <a:shade val="53000"/>
                        <a:satMod val="150000"/>
                        <a:alpha val="100000"/>
                      </a:schemeClr>
                    </a:gs>
                    <a:gs pos="100000">
                      <a:schemeClr val="accent1">
                        <a:shade val="25000"/>
                        <a:satMod val="170000"/>
                        <a:alpha val="100000"/>
                      </a:schemeClr>
                    </a:gs>
                  </a:gsLst>
                  <a:lin ang="450000" scaled="1"/>
                  <a:tileRect/>
                </a:gradFill>
              </a:fillOverlay>
            </a:effectLst>
          </p:spPr>
          <p:style>
            <a:lnRef idx="3">
              <a:schemeClr val="lt1"/>
            </a:lnRef>
            <a:fillRef idx="1">
              <a:schemeClr val="accent1"/>
            </a:fillRef>
            <a:effectRef idx="1">
              <a:schemeClr val="accent1"/>
            </a:effectRef>
            <a:fontRef idx="minor">
              <a:schemeClr val="lt1"/>
            </a:fontRef>
          </p:style>
          <p:txBody>
            <a:bodyPr vert="horz" wrap="square" lIns="91440" tIns="45720" rIns="91440" bIns="45720" anchor="ctr" compatLnSpc="1"/>
            <a:lstStyle/>
            <a:p>
              <a:pPr algn="ctr" eaLnBrk="1" latinLnBrk="0" hangingPunct="1"/>
              <a:endParaRPr kumimoji="0" lang="en-US" dirty="0"/>
            </a:p>
          </p:txBody>
        </p:sp>
        <p:cxnSp>
          <p:nvCxnSpPr>
            <p:cNvPr id="12" name="Ravni poveznik 11"/>
            <p:cNvCxnSpPr/>
            <p:nvPr/>
          </p:nvCxnSpPr>
          <p:spPr>
            <a:xfrm>
              <a:off x="-3765" y="4880373"/>
              <a:ext cx="9147765" cy="839943"/>
            </a:xfrm>
            <a:prstGeom prst="line">
              <a:avLst/>
            </a:prstGeom>
            <a:noFill/>
            <a:ln w="12065" cap="flat" cmpd="sng" algn="ctr">
              <a:gradFill>
                <a:gsLst>
                  <a:gs pos="45000">
                    <a:schemeClr val="accent1">
                      <a:tint val="70000"/>
                      <a:satMod val="110000"/>
                    </a:schemeClr>
                  </a:gs>
                  <a:gs pos="15000">
                    <a:schemeClr val="accent1">
                      <a:shade val="40000"/>
                      <a:satMod val="110000"/>
                    </a:schemeClr>
                  </a:gs>
                </a:gsLst>
                <a:lin ang="5400000" scaled="1"/>
              </a:gradFill>
              <a:prstDash val="solid"/>
              <a:miter lim="800000"/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30" name="Rezervirano mjesto datuma 29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437DFFF7-4785-4074-8CD9-93EDBC9B0AD3}" type="datetime1">
              <a:rPr lang="hr-HR" smtClean="0"/>
              <a:t>25.3.2024.</a:t>
            </a:fld>
            <a:endParaRPr lang="hr-HR" dirty="0"/>
          </a:p>
        </p:txBody>
      </p:sp>
      <p:sp>
        <p:nvSpPr>
          <p:cNvPr id="19" name="Rezervirano mjesto podnožja 18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accent1">
                    <a:tint val="20000"/>
                  </a:schemeClr>
                </a:solidFill>
              </a:defRPr>
            </a:lvl1pPr>
            <a:extLst/>
          </a:lstStyle>
          <a:p>
            <a:r>
              <a:rPr lang="hr-HR" dirty="0"/>
              <a:t>Zadar, 15.-16. svibnja 2014.</a:t>
            </a:r>
          </a:p>
        </p:txBody>
      </p:sp>
      <p:sp>
        <p:nvSpPr>
          <p:cNvPr id="27" name="Rezervirano mjesto broja slajda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  <a:extLst/>
          </a:lstStyle>
          <a:p>
            <a:fld id="{93432230-C84C-4B44-A376-66CD21F15DC1}" type="slidenum">
              <a:rPr lang="hr-HR" smtClean="0"/>
              <a:t>‹#›</a:t>
            </a:fld>
            <a:endParaRPr lang="hr-HR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slov i sadržaj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sadržaja 2"/>
          <p:cNvSpPr>
            <a:spLocks noGrp="1"/>
          </p:cNvSpPr>
          <p:nvPr>
            <p:ph idx="1"/>
          </p:nvPr>
        </p:nvSpPr>
        <p:spPr>
          <a:xfrm>
            <a:off x="467544" y="1484784"/>
            <a:ext cx="8229600" cy="4525963"/>
          </a:xfrm>
        </p:spPr>
        <p:txBody>
          <a:bodyPr/>
          <a:lstStyle/>
          <a:p>
            <a:pPr lvl="0" eaLnBrk="1" latinLnBrk="0" hangingPunct="1"/>
            <a:r>
              <a:rPr lang="hr-HR"/>
              <a:t>Uredite stilove teksta matrice</a:t>
            </a:r>
          </a:p>
          <a:p>
            <a:pPr lvl="1" eaLnBrk="1" latinLnBrk="0" hangingPunct="1"/>
            <a:r>
              <a:rPr lang="hr-HR"/>
              <a:t>Druga razina</a:t>
            </a:r>
          </a:p>
          <a:p>
            <a:pPr lvl="2" eaLnBrk="1" latinLnBrk="0" hangingPunct="1"/>
            <a:r>
              <a:rPr lang="hr-HR"/>
              <a:t>Treća razina</a:t>
            </a:r>
          </a:p>
          <a:p>
            <a:pPr lvl="3" eaLnBrk="1" latinLnBrk="0" hangingPunct="1"/>
            <a:r>
              <a:rPr lang="hr-HR"/>
              <a:t>Četvrta razina</a:t>
            </a:r>
          </a:p>
          <a:p>
            <a:pPr lvl="4" eaLnBrk="1" latinLnBrk="0" hangingPunct="1"/>
            <a:r>
              <a:rPr lang="hr-HR"/>
              <a:t>Peta razina</a:t>
            </a:r>
            <a:endParaRPr kumimoji="0" lang="en-US"/>
          </a:p>
        </p:txBody>
      </p:sp>
      <p:sp>
        <p:nvSpPr>
          <p:cNvPr id="6" name="Rezervirano mjesto broja slajd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‹#›</a:t>
            </a:fld>
            <a:endParaRPr lang="hr-HR" dirty="0"/>
          </a:p>
        </p:txBody>
      </p:sp>
      <p:sp>
        <p:nvSpPr>
          <p:cNvPr id="7" name="Naslov 6"/>
          <p:cNvSpPr>
            <a:spLocks noGrp="1"/>
          </p:cNvSpPr>
          <p:nvPr>
            <p:ph type="title"/>
          </p:nvPr>
        </p:nvSpPr>
        <p:spPr/>
        <p:txBody>
          <a:bodyPr rtlCol="0"/>
          <a:lstStyle/>
          <a:p>
            <a:r>
              <a:rPr kumimoji="0" lang="hr-HR" dirty="0"/>
              <a:t>Uredite stil naslova matrice</a:t>
            </a:r>
            <a:endParaRPr kumimoji="0" lang="en-US" dirty="0"/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azn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2.png"/><Relationship Id="rId5" Type="http://schemas.openxmlformats.org/officeDocument/2006/relationships/image" Target="../media/image1.jpe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Prostoručno 12"/>
          <p:cNvSpPr>
            <a:spLocks/>
          </p:cNvSpPr>
          <p:nvPr/>
        </p:nvSpPr>
        <p:spPr bwMode="auto">
          <a:xfrm>
            <a:off x="499273" y="5944936"/>
            <a:ext cx="4940624" cy="921076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7485" h="337">
                <a:moveTo>
                  <a:pt x="0" y="2"/>
                </a:moveTo>
                <a:lnTo>
                  <a:pt x="7485" y="337"/>
                </a:lnTo>
                <a:lnTo>
                  <a:pt x="5558" y="337"/>
                </a:lnTo>
                <a:lnTo>
                  <a:pt x="1" y="0"/>
                </a:lnTo>
              </a:path>
            </a:pathLst>
          </a:custGeom>
          <a:solidFill>
            <a:schemeClr val="accent1">
              <a:tint val="65000"/>
              <a:satMod val="115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2" name="Prostoručno 11"/>
          <p:cNvSpPr>
            <a:spLocks/>
          </p:cNvSpPr>
          <p:nvPr/>
        </p:nvSpPr>
        <p:spPr bwMode="auto">
          <a:xfrm>
            <a:off x="485717" y="5939011"/>
            <a:ext cx="3690451" cy="93345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5760" y="0"/>
              </a:cxn>
              <a:cxn ang="0">
                <a:pos x="5760" y="528"/>
              </a:cxn>
              <a:cxn ang="0">
                <a:pos x="48" y="0"/>
              </a:cxn>
            </a:cxnLst>
            <a:rect l="0" t="0" r="0" b="0"/>
            <a:pathLst>
              <a:path w="5591" h="588">
                <a:moveTo>
                  <a:pt x="0" y="0"/>
                </a:moveTo>
                <a:lnTo>
                  <a:pt x="5591" y="585"/>
                </a:lnTo>
                <a:lnTo>
                  <a:pt x="4415" y="588"/>
                </a:lnTo>
                <a:lnTo>
                  <a:pt x="12" y="4"/>
                </a:lnTo>
              </a:path>
            </a:pathLst>
          </a:custGeom>
          <a:solidFill>
            <a:srgbClr val="000000">
              <a:alpha val="100000"/>
            </a:srgb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4" name="Pravokutni trokut 13"/>
          <p:cNvSpPr>
            <a:spLocks/>
          </p:cNvSpPr>
          <p:nvPr/>
        </p:nvSpPr>
        <p:spPr bwMode="auto">
          <a:xfrm>
            <a:off x="-6042" y="5791253"/>
            <a:ext cx="3402314" cy="1080868"/>
          </a:xfrm>
          <a:prstGeom prst="rtTriangle">
            <a:avLst/>
          </a:prstGeom>
          <a:blipFill>
            <a:blip r:embed="rId5">
              <a:alphaModFix amt="50000"/>
            </a:blip>
            <a:tile tx="0" ty="0" sx="50000" sy="50000" flip="none" algn="t"/>
          </a:blipFill>
          <a:ln w="12700" cap="rnd" cmpd="thickThin" algn="ctr">
            <a:noFill/>
            <a:prstDash val="solid"/>
          </a:ln>
          <a:effectLst>
            <a:fillOverlay blend="mult">
              <a:gradFill flip="none" rotWithShape="1">
                <a:gsLst>
                  <a:gs pos="0">
                    <a:schemeClr val="accent1">
                      <a:shade val="20000"/>
                      <a:satMod val="176000"/>
                      <a:alpha val="100000"/>
                    </a:schemeClr>
                  </a:gs>
                  <a:gs pos="18000">
                    <a:schemeClr val="accent1">
                      <a:shade val="48000"/>
                      <a:satMod val="153000"/>
                      <a:alpha val="100000"/>
                    </a:schemeClr>
                  </a:gs>
                  <a:gs pos="43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45000">
                    <a:schemeClr val="accent1">
                      <a:tint val="85000"/>
                      <a:satMod val="150000"/>
                      <a:alpha val="100000"/>
                    </a:schemeClr>
                  </a:gs>
                  <a:gs pos="50000">
                    <a:schemeClr val="accent1">
                      <a:tint val="86000"/>
                      <a:satMod val="149000"/>
                      <a:alpha val="100000"/>
                    </a:schemeClr>
                  </a:gs>
                  <a:gs pos="79000">
                    <a:schemeClr val="accent1">
                      <a:shade val="53000"/>
                      <a:satMod val="150000"/>
                      <a:alpha val="100000"/>
                    </a:schemeClr>
                  </a:gs>
                  <a:gs pos="100000">
                    <a:schemeClr val="accent1">
                      <a:shade val="25000"/>
                      <a:satMod val="170000"/>
                      <a:alpha val="100000"/>
                    </a:schemeClr>
                  </a:gs>
                </a:gsLst>
                <a:lin ang="450000" scaled="1"/>
                <a:tileRect/>
              </a:gradFill>
            </a:fillOverlay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vert="horz" wrap="square" lIns="91440" tIns="45720" rIns="91440" bIns="45720" anchor="ctr" compatLnSpc="1"/>
          <a:lstStyle/>
          <a:p>
            <a:pPr algn="ctr" eaLnBrk="1" latinLnBrk="0" hangingPunct="1"/>
            <a:endParaRPr kumimoji="0" lang="en-US" dirty="0"/>
          </a:p>
        </p:txBody>
      </p:sp>
      <p:cxnSp>
        <p:nvCxnSpPr>
          <p:cNvPr id="15" name="Ravni poveznik 14"/>
          <p:cNvCxnSpPr/>
          <p:nvPr/>
        </p:nvCxnSpPr>
        <p:spPr>
          <a:xfrm>
            <a:off x="-9237" y="5787738"/>
            <a:ext cx="3405509" cy="1084383"/>
          </a:xfrm>
          <a:prstGeom prst="line">
            <a:avLst/>
          </a:prstGeom>
          <a:noFill/>
          <a:ln w="12065" cap="flat" cmpd="sng" algn="ctr">
            <a:gradFill>
              <a:gsLst>
                <a:gs pos="45000">
                  <a:schemeClr val="accent1">
                    <a:tint val="70000"/>
                    <a:satMod val="110000"/>
                  </a:schemeClr>
                </a:gs>
                <a:gs pos="15000">
                  <a:schemeClr val="accent1">
                    <a:shade val="40000"/>
                    <a:satMod val="110000"/>
                  </a:schemeClr>
                </a:gs>
              </a:gsLst>
              <a:lin ang="5400000" scaled="1"/>
            </a:gradFill>
            <a:prstDash val="solid"/>
            <a:miter lim="800000"/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9" name="Rezervirano mjesto naslova 8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>
            <a:norm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/>
          <a:p>
            <a:r>
              <a:rPr kumimoji="0" lang="hr-HR" dirty="0"/>
              <a:t>Uredite stil naslova matrice</a:t>
            </a:r>
            <a:endParaRPr kumimoji="0" lang="en-US" dirty="0"/>
          </a:p>
        </p:txBody>
      </p:sp>
      <p:sp>
        <p:nvSpPr>
          <p:cNvPr id="30" name="Rezervirano mjesto teksta 29"/>
          <p:cNvSpPr>
            <a:spLocks noGrp="1"/>
          </p:cNvSpPr>
          <p:nvPr>
            <p:ph type="body" idx="1"/>
          </p:nvPr>
        </p:nvSpPr>
        <p:spPr>
          <a:xfrm>
            <a:off x="457200" y="1481328"/>
            <a:ext cx="82296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hr-HR" dirty="0"/>
              <a:t>Uredite stilove teksta matrice</a:t>
            </a:r>
          </a:p>
          <a:p>
            <a:pPr lvl="1" eaLnBrk="1" latinLnBrk="0" hangingPunct="1"/>
            <a:r>
              <a:rPr kumimoji="0" lang="hr-HR" dirty="0"/>
              <a:t>Druga razina</a:t>
            </a:r>
          </a:p>
          <a:p>
            <a:pPr lvl="2" eaLnBrk="1" latinLnBrk="0" hangingPunct="1"/>
            <a:r>
              <a:rPr kumimoji="0" lang="hr-HR" dirty="0"/>
              <a:t>Treća razina</a:t>
            </a:r>
          </a:p>
          <a:p>
            <a:pPr lvl="3" eaLnBrk="1" latinLnBrk="0" hangingPunct="1"/>
            <a:r>
              <a:rPr kumimoji="0" lang="hr-HR" dirty="0"/>
              <a:t>Četvrta razina</a:t>
            </a:r>
          </a:p>
          <a:p>
            <a:pPr lvl="4" eaLnBrk="1" latinLnBrk="0" hangingPunct="1"/>
            <a:r>
              <a:rPr kumimoji="0" lang="hr-HR" dirty="0"/>
              <a:t>Peta razina</a:t>
            </a:r>
            <a:endParaRPr kumimoji="0" lang="en-US" dirty="0"/>
          </a:p>
        </p:txBody>
      </p:sp>
      <p:sp>
        <p:nvSpPr>
          <p:cNvPr id="10" name="Rezervirano mjesto datuma 9"/>
          <p:cNvSpPr>
            <a:spLocks noGrp="1"/>
          </p:cNvSpPr>
          <p:nvPr>
            <p:ph type="dt" sz="half" idx="2"/>
          </p:nvPr>
        </p:nvSpPr>
        <p:spPr>
          <a:xfrm>
            <a:off x="6727032" y="6407944"/>
            <a:ext cx="1920240" cy="365760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hr-HR" dirty="0"/>
              <a:t>26.06.2014.</a:t>
            </a:r>
          </a:p>
        </p:txBody>
      </p:sp>
      <p:sp>
        <p:nvSpPr>
          <p:cNvPr id="22" name="Rezervirano mjesto podnožja 21"/>
          <p:cNvSpPr>
            <a:spLocks noGrp="1"/>
          </p:cNvSpPr>
          <p:nvPr>
            <p:ph type="ftr" sz="quarter" idx="3"/>
          </p:nvPr>
        </p:nvSpPr>
        <p:spPr>
          <a:xfrm>
            <a:off x="4380072" y="6407944"/>
            <a:ext cx="2350681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tx1"/>
                </a:solidFill>
              </a:defRPr>
            </a:lvl1pPr>
            <a:extLst/>
          </a:lstStyle>
          <a:p>
            <a:r>
              <a:rPr lang="hr-HR" dirty="0"/>
              <a:t>Zagreb.</a:t>
            </a:r>
          </a:p>
        </p:txBody>
      </p:sp>
      <p:sp>
        <p:nvSpPr>
          <p:cNvPr id="18" name="Rezervirano mjesto broja slajda 17"/>
          <p:cNvSpPr>
            <a:spLocks noGrp="1"/>
          </p:cNvSpPr>
          <p:nvPr>
            <p:ph type="sldNum" sz="quarter" idx="4"/>
          </p:nvPr>
        </p:nvSpPr>
        <p:spPr>
          <a:xfrm>
            <a:off x="8647272" y="6407944"/>
            <a:ext cx="36576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 b="0">
                <a:solidFill>
                  <a:schemeClr val="tx1"/>
                </a:solidFill>
              </a:defRPr>
            </a:lvl1pPr>
            <a:extLst/>
          </a:lstStyle>
          <a:p>
            <a:fld id="{93432230-C84C-4B44-A376-66CD21F15DC1}" type="slidenum">
              <a:rPr lang="hr-HR" smtClean="0"/>
              <a:t>‹#›</a:t>
            </a:fld>
            <a:endParaRPr lang="hr-HR" dirty="0"/>
          </a:p>
        </p:txBody>
      </p:sp>
      <p:pic>
        <p:nvPicPr>
          <p:cNvPr id="11" name="Picture 2"/>
          <p:cNvPicPr>
            <a:picLocks noChangeAspect="1" noChangeArrowheads="1"/>
          </p:cNvPicPr>
          <p:nvPr userDrawn="1"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152" y="188640"/>
            <a:ext cx="1739998" cy="86409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45" r:id="rId1"/>
    <p:sldLayoutId id="2147483746" r:id="rId2"/>
    <p:sldLayoutId id="2147483751" r:id="rId3"/>
  </p:sldLayoutIdLst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53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00"/>
                            </p:stCondLst>
                            <p:childTnLst>
                              <p:par>
                                <p:cTn id="13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0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1000"/>
                            </p:stCondLst>
                            <p:childTnLst>
                              <p:par>
                                <p:cTn id="19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1500"/>
                            </p:stCondLst>
                            <p:childTnLst>
                              <p:par>
                                <p:cTn id="25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9" dur="500"/>
                                        <p:tgtEl>
                                          <p:spTgt spid="3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2000"/>
                            </p:stCondLst>
                            <p:childTnLst>
                              <p:par>
                                <p:cTn id="31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3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2500"/>
                            </p:stCondLst>
                            <p:childTnLst>
                              <p:par>
                                <p:cTn id="37" presetID="5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3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300" fill="hold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1" dur="300"/>
                                        <p:tgtEl>
                                          <p:spTgt spid="3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30" grpId="0" uiExpand="1" build="p">
        <p:tmplLst>
          <p:tmpl lvl="1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5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5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53" presetClass="entr" presetSubtype="16" fill="hold" nodeType="after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0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>
                        <p:cTn dur="300" fill="hold"/>
                        <p:tgtEl>
                          <p:spTgt spid="30"/>
                        </p:tgtEl>
                        <p:attrNameLst>
                          <p:attrName>ppt_w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w"/>
                          </p:val>
                        </p:tav>
                      </p:tavLst>
                    </p:anim>
                    <p:anim calcmode="lin" valueType="num">
                      <p:cBhvr>
                        <p:cTn dur="300" fill="hold"/>
                        <p:tgtEl>
                          <p:spTgt spid="30"/>
                        </p:tgtEl>
                        <p:attrNameLst>
                          <p:attrName>ppt_h</p:attrName>
                        </p:attrNameLst>
                      </p:cBhvr>
                      <p:tavLst>
                        <p:tav tm="0">
                          <p:val>
                            <p:fltVal val="0"/>
                          </p:val>
                        </p:tav>
                        <p:tav tm="100000">
                          <p:val>
                            <p:strVal val="#ppt_h"/>
                          </p:val>
                        </p:tav>
                      </p:tavLst>
                    </p:anim>
                    <p:animEffect transition="in" filter="fade">
                      <p:cBhvr>
                        <p:cTn dur="300"/>
                        <p:tgtEl>
                          <p:spTgt spid="30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hf hdr="0" dt="0"/>
  <p:txStyles>
    <p:titleStyle>
      <a:lvl1pPr algn="ctr" rtl="0" eaLnBrk="1" latinLnBrk="0" hangingPunct="1">
        <a:spcBef>
          <a:spcPct val="0"/>
        </a:spcBef>
        <a:buNone/>
        <a:defRPr kumimoji="0" sz="3200" b="1" kern="1200">
          <a:solidFill>
            <a:schemeClr val="tx2"/>
          </a:solidFill>
          <a:effectLst>
            <a:outerShdw blurRad="31750" dist="25400" dir="5400000" algn="tl" rotWithShape="0">
              <a:srgbClr val="000000">
                <a:alpha val="25000"/>
              </a:srgbClr>
            </a:outerShdw>
          </a:effectLst>
          <a:latin typeface="Times New Roman" panose="02020603050405020304" pitchFamily="18" charset="0"/>
          <a:ea typeface="+mj-ea"/>
          <a:cs typeface="Times New Roman" panose="02020603050405020304" pitchFamily="18" charset="0"/>
        </a:defRPr>
      </a:lvl1pPr>
      <a:extLst/>
    </p:titleStyle>
    <p:bodyStyle>
      <a:lvl1pPr marL="365760" indent="-256032" algn="l" rtl="0" eaLnBrk="1" latinLnBrk="0" hangingPunct="1">
        <a:spcBef>
          <a:spcPts val="400"/>
        </a:spcBef>
        <a:spcAft>
          <a:spcPts val="0"/>
        </a:spcAft>
        <a:buClr>
          <a:schemeClr val="accent1"/>
        </a:buClr>
        <a:buSzPct val="68000"/>
        <a:buFont typeface="Wingdings" panose="05000000000000000000" pitchFamily="2" charset="2"/>
        <a:buChar char="Ø"/>
        <a:defRPr kumimoji="0" sz="27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1pPr>
      <a:lvl2pPr marL="621792" indent="-228600" algn="l" rtl="0" eaLnBrk="1" latinLnBrk="0" hangingPunct="1">
        <a:spcBef>
          <a:spcPts val="324"/>
        </a:spcBef>
        <a:buClr>
          <a:schemeClr val="accent1"/>
        </a:buClr>
        <a:buFont typeface="Wingdings" panose="05000000000000000000" pitchFamily="2" charset="2"/>
        <a:buChar char="v"/>
        <a:defRPr kumimoji="0" sz="23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2pPr>
      <a:lvl3pPr marL="859536" indent="-228600" algn="l" rtl="0" eaLnBrk="1" latinLnBrk="0" hangingPunct="1">
        <a:spcBef>
          <a:spcPts val="350"/>
        </a:spcBef>
        <a:buClr>
          <a:schemeClr val="accent1"/>
        </a:buClr>
        <a:buSzPct val="100000"/>
        <a:buFont typeface="Wingdings" panose="05000000000000000000" pitchFamily="2" charset="2"/>
        <a:buChar char="§"/>
        <a:defRPr kumimoji="0" sz="21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3pPr>
      <a:lvl4pPr marL="1143000" indent="-228600" algn="l" rtl="0" eaLnBrk="1" latinLnBrk="0" hangingPunct="1">
        <a:spcBef>
          <a:spcPts val="350"/>
        </a:spcBef>
        <a:buClr>
          <a:schemeClr val="accent1"/>
        </a:buClr>
        <a:buFont typeface="Courier New" panose="02070309020205020404" pitchFamily="49" charset="0"/>
        <a:buChar char="o"/>
        <a:defRPr kumimoji="0" sz="1900" kern="1200">
          <a:solidFill>
            <a:schemeClr val="tx1"/>
          </a:solidFill>
          <a:latin typeface="Times New Roman" panose="02020603050405020304" pitchFamily="18" charset="0"/>
          <a:ea typeface="+mn-ea"/>
          <a:cs typeface="Times New Roman" panose="02020603050405020304" pitchFamily="18" charset="0"/>
        </a:defRPr>
      </a:lvl4pPr>
      <a:lvl5pPr marL="1371600" indent="-228600" algn="l" rtl="0" eaLnBrk="1" latinLnBrk="0" hangingPunct="1">
        <a:spcBef>
          <a:spcPts val="350"/>
        </a:spcBef>
        <a:buClr>
          <a:schemeClr val="accent2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6002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8288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0574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286000" indent="-228600" algn="l" rtl="0" eaLnBrk="1" latinLnBrk="0" hangingPunct="1">
        <a:spcBef>
          <a:spcPts val="350"/>
        </a:spcBef>
        <a:buClr>
          <a:schemeClr val="accent3"/>
        </a:buClr>
        <a:buFont typeface="Wingdings 2"/>
        <a:buChar char="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marinovic@zosi.hr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/>
          <p:cNvSpPr>
            <a:spLocks noGrp="1"/>
          </p:cNvSpPr>
          <p:nvPr>
            <p:ph type="ctrTitle"/>
          </p:nvPr>
        </p:nvSpPr>
        <p:spPr>
          <a:xfrm>
            <a:off x="684000" y="1440000"/>
            <a:ext cx="7772400" cy="3213136"/>
          </a:xfrm>
        </p:spPr>
        <p:txBody>
          <a:bodyPr anchor="ctr" anchorCtr="0">
            <a:noAutofit/>
          </a:bodyPr>
          <a:lstStyle/>
          <a:p>
            <a:pPr algn="ctr"/>
            <a:r>
              <a:rPr lang="hr-HR" sz="2500" dirty="0">
                <a:solidFill>
                  <a:schemeClr val="tx1"/>
                </a:solidFill>
                <a:effectLst/>
              </a:rPr>
              <a:t>Poticaji pri zapošljavanju osoba s invaliditetom </a:t>
            </a:r>
            <a:br>
              <a:rPr lang="hr-HR" sz="2500" dirty="0">
                <a:solidFill>
                  <a:schemeClr val="tx1"/>
                </a:solidFill>
                <a:effectLst/>
              </a:rPr>
            </a:br>
            <a:r>
              <a:rPr lang="hr-HR" sz="2500" dirty="0">
                <a:solidFill>
                  <a:schemeClr val="tx1"/>
                </a:solidFill>
                <a:effectLst/>
              </a:rPr>
              <a:t>dodijeljeni udrugama u 2023. godini</a:t>
            </a:r>
            <a:br>
              <a:rPr lang="hr-HR" sz="2500" dirty="0">
                <a:solidFill>
                  <a:schemeClr val="tx1"/>
                </a:solidFill>
                <a:effectLst/>
              </a:rPr>
            </a:br>
            <a:endParaRPr lang="hr-HR" sz="2500" dirty="0">
              <a:solidFill>
                <a:schemeClr val="tx1"/>
              </a:solidFill>
              <a:effectLst/>
            </a:endParaRPr>
          </a:p>
        </p:txBody>
      </p:sp>
      <p:sp>
        <p:nvSpPr>
          <p:cNvPr id="3" name="Podnaslov 2"/>
          <p:cNvSpPr>
            <a:spLocks noGrp="1"/>
          </p:cNvSpPr>
          <p:nvPr>
            <p:ph type="subTitle" idx="1"/>
          </p:nvPr>
        </p:nvSpPr>
        <p:spPr>
          <a:xfrm>
            <a:off x="827584" y="4653136"/>
            <a:ext cx="7844408" cy="479624"/>
          </a:xfrm>
        </p:spPr>
        <p:txBody>
          <a:bodyPr>
            <a:normAutofit/>
          </a:bodyPr>
          <a:lstStyle/>
          <a:p>
            <a:pPr algn="l"/>
            <a:r>
              <a:rPr lang="hr-HR" sz="1600" dirty="0">
                <a:solidFill>
                  <a:schemeClr val="tx1"/>
                </a:solidFill>
              </a:rPr>
              <a:t>Ana Marinović </a:t>
            </a:r>
            <a:r>
              <a:rPr lang="hr-HR" sz="1600" dirty="0">
                <a:solidFill>
                  <a:schemeClr val="tx1"/>
                </a:solidFill>
                <a:hlinkClick r:id="rId3"/>
              </a:rPr>
              <a:t>amarinovic@zosi.hr</a:t>
            </a:r>
            <a:r>
              <a:rPr lang="hr-HR" sz="1600" dirty="0">
                <a:solidFill>
                  <a:schemeClr val="tx1"/>
                </a:solidFill>
              </a:rPr>
              <a:t>                                                                      ožujak 2024. </a:t>
            </a:r>
            <a:endParaRPr lang="hr-HR" dirty="0">
              <a:solidFill>
                <a:schemeClr val="tx1"/>
              </a:solidFill>
            </a:endParaRPr>
          </a:p>
          <a:p>
            <a:pPr algn="l"/>
            <a:endParaRPr lang="hr-HR" dirty="0">
              <a:solidFill>
                <a:schemeClr val="tx1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3568" y="260648"/>
            <a:ext cx="2160240" cy="10801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Naslov 3"/>
          <p:cNvSpPr txBox="1">
            <a:spLocks/>
          </p:cNvSpPr>
          <p:nvPr/>
        </p:nvSpPr>
        <p:spPr>
          <a:xfrm>
            <a:off x="6012160" y="4532908"/>
            <a:ext cx="2242592" cy="360040"/>
          </a:xfrm>
          <a:prstGeom prst="rect">
            <a:avLst/>
          </a:prstGeom>
        </p:spPr>
        <p:txBody>
          <a:bodyPr vert="horz" anchor="b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r" rtl="0" eaLnBrk="1" latinLnBrk="0" hangingPunct="1">
              <a:spcBef>
                <a:spcPct val="0"/>
              </a:spcBef>
              <a:buNone/>
              <a:defRPr kumimoji="0" sz="48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600" b="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682911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>
        <p14:ferris dir="l"/>
      </p:transition>
    </mc:Choice>
    <mc:Fallback xmlns="">
      <p:transition spd="slow">
        <p:fade/>
      </p:transition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1052736"/>
            <a:ext cx="8229600" cy="4958011"/>
          </a:xfrm>
        </p:spPr>
        <p:txBody>
          <a:bodyPr/>
          <a:lstStyle/>
          <a:p>
            <a:pPr marL="180975" lvl="1" indent="0">
              <a:buClr>
                <a:schemeClr val="accent2"/>
              </a:buClr>
              <a:buSzPct val="60000"/>
              <a:buNone/>
            </a:pPr>
            <a:endParaRPr lang="hr-HR" sz="2000" u="sng" dirty="0"/>
          </a:p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2000" u="sng" dirty="0"/>
              <a:t>Potpora za održivost samozapošljavanja osoba s invaliditetom</a:t>
            </a:r>
            <a:endParaRPr lang="hr-HR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osoba koja se </a:t>
            </a:r>
            <a:r>
              <a:rPr lang="hr-HR" sz="1800" dirty="0" err="1"/>
              <a:t>samozapošljava</a:t>
            </a:r>
            <a:r>
              <a:rPr lang="hr-HR" sz="1800" dirty="0"/>
              <a:t> – </a:t>
            </a:r>
            <a:r>
              <a:rPr lang="hr-HR" sz="1800" u="sng" dirty="0"/>
              <a:t>na svoje ime 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b="1" u="sng" dirty="0"/>
              <a:t>1.000,00 kn/132,72 EUR </a:t>
            </a:r>
            <a:r>
              <a:rPr lang="hr-HR" sz="1800" u="sng" dirty="0"/>
              <a:t>mjesečno</a:t>
            </a:r>
          </a:p>
          <a:p>
            <a:pPr marL="630936" lvl="2" indent="0">
              <a:buNone/>
            </a:pPr>
            <a:endParaRPr lang="hr-HR" sz="1800" dirty="0"/>
          </a:p>
          <a:p>
            <a:pPr marL="109728" indent="0">
              <a:buNone/>
            </a:pPr>
            <a:r>
              <a:rPr lang="hr-HR" sz="2000" i="1" dirty="0"/>
              <a:t>Osoba s invaliditetom koja se </a:t>
            </a:r>
            <a:r>
              <a:rPr lang="hr-HR" sz="2000" i="1" dirty="0" err="1"/>
              <a:t>samozapošljava</a:t>
            </a:r>
            <a:r>
              <a:rPr lang="hr-HR" sz="2000" i="1" dirty="0"/>
              <a:t>:</a:t>
            </a:r>
          </a:p>
          <a:p>
            <a:pPr lvl="0">
              <a:buClr>
                <a:srgbClr val="39639D"/>
              </a:buClr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</a:rPr>
              <a:t>osnivanje trgovačkog društva i zapošljavanje u tom trgovačkom društvu</a:t>
            </a:r>
          </a:p>
          <a:p>
            <a:pPr lvl="0"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</a:rPr>
              <a:t>osnivanje zadruge i zapošljavanje u toj zadruzi</a:t>
            </a:r>
          </a:p>
          <a:p>
            <a:pPr lvl="0"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hr-HR" sz="1600" u="sng" dirty="0">
                <a:solidFill>
                  <a:prstClr val="black"/>
                </a:solidFill>
              </a:rPr>
              <a:t>osnivanje udruge i zapošljavanje u toj udruzi</a:t>
            </a:r>
          </a:p>
          <a:p>
            <a:pPr lvl="0"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</a:rPr>
              <a:t>obavljanje obrta</a:t>
            </a:r>
          </a:p>
          <a:p>
            <a:pPr lvl="0"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</a:rPr>
              <a:t>obavljanje domaće radinosti ili sporednog zanimanja na temelju kojeg je osoba osigurana na mirovinsko osiguranje</a:t>
            </a:r>
          </a:p>
          <a:p>
            <a:pPr lvl="0"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</a:rPr>
              <a:t>obavljanje djelatnosti slobodnog zanimanja (profesionalne djelatnosti) </a:t>
            </a:r>
          </a:p>
          <a:p>
            <a:pPr lvl="0"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hr-HR" sz="1600" dirty="0">
                <a:solidFill>
                  <a:prstClr val="black"/>
                </a:solidFill>
              </a:rPr>
              <a:t>obavljanje djelatnosti poljoprivrede i šumarstva</a:t>
            </a:r>
          </a:p>
          <a:p>
            <a:pPr marL="109728" indent="0">
              <a:buNone/>
            </a:pPr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10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940400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67544" y="1268760"/>
            <a:ext cx="8229600" cy="4741987"/>
          </a:xfrm>
        </p:spPr>
        <p:txBody>
          <a:bodyPr/>
          <a:lstStyle/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2000" u="sng" dirty="0"/>
              <a:t>Sufinanciranje troškova prijevoza osoba s invaliditetom</a:t>
            </a:r>
          </a:p>
          <a:p>
            <a:pPr marL="180975" lvl="1" indent="0">
              <a:buClr>
                <a:schemeClr val="accent2"/>
              </a:buClr>
              <a:buSzPct val="60000"/>
              <a:buNone/>
            </a:pPr>
            <a:endParaRPr lang="hr-HR" sz="1800" i="1" dirty="0"/>
          </a:p>
          <a:p>
            <a:pPr marL="180975" lvl="1" indent="0">
              <a:buClr>
                <a:srgbClr val="DA1F28"/>
              </a:buClr>
              <a:buSzPct val="60000"/>
              <a:buNone/>
            </a:pPr>
            <a:r>
              <a:rPr lang="hr-HR" sz="1800" i="1" dirty="0">
                <a:solidFill>
                  <a:prstClr val="black"/>
                </a:solidFill>
              </a:rPr>
              <a:t>*</a:t>
            </a:r>
            <a:r>
              <a:rPr lang="hr-HR" sz="1700" i="1" u="sng" dirty="0">
                <a:solidFill>
                  <a:prstClr val="black"/>
                </a:solidFill>
              </a:rPr>
              <a:t>novi oblik poticaja od 01.01.2021. god</a:t>
            </a:r>
            <a:r>
              <a:rPr lang="hr-HR" sz="1800" i="1" u="sng" dirty="0">
                <a:solidFill>
                  <a:prstClr val="black"/>
                </a:solidFill>
              </a:rPr>
              <a:t>.</a:t>
            </a:r>
          </a:p>
          <a:p>
            <a:pPr marL="180975" lvl="1" indent="0">
              <a:buClr>
                <a:schemeClr val="accent2"/>
              </a:buClr>
              <a:buSzPct val="60000"/>
              <a:buNone/>
            </a:pPr>
            <a:endParaRPr lang="hr-HR" sz="1800" dirty="0"/>
          </a:p>
          <a:p>
            <a:pPr marL="342900" lvl="0" indent="-342900" algn="just">
              <a:spcBef>
                <a:spcPts val="750"/>
              </a:spcBef>
              <a:spcAft>
                <a:spcPts val="750"/>
              </a:spcAft>
              <a:buFont typeface="Symbol" panose="05050102010706020507" pitchFamily="18" charset="2"/>
              <a:buChar char=""/>
            </a:pPr>
            <a:r>
              <a:rPr lang="hr-HR" sz="1800" dirty="0">
                <a:ea typeface="Times New Roman" panose="02020603050405020304" pitchFamily="18" charset="0"/>
              </a:rPr>
              <a:t>poslodavac može ostvariti pravo na sufinanciranje troškova prijevoza osoba s invaliditetom za potrebe dolaska na posao i odlaska s posla te za potrebe dolaska na mjesto obavljanja djelatnosti i odlaska s mjesta obavljanja djelatnosti</a:t>
            </a:r>
          </a:p>
          <a:p>
            <a:pPr marL="342900" lvl="0" indent="-342900" algn="just">
              <a:spcBef>
                <a:spcPts val="750"/>
              </a:spcBef>
              <a:spcAft>
                <a:spcPts val="750"/>
              </a:spcAft>
              <a:buFont typeface="Symbol" panose="05050102010706020507" pitchFamily="18" charset="2"/>
              <a:buChar char=""/>
            </a:pPr>
            <a:r>
              <a:rPr lang="hr-HR" sz="1800" dirty="0">
                <a:ea typeface="Times New Roman" panose="02020603050405020304" pitchFamily="18" charset="0"/>
              </a:rPr>
              <a:t>u visini troškova javnog prijevoza ili trošak </a:t>
            </a:r>
            <a:r>
              <a:rPr lang="hr-HR" sz="1800">
                <a:ea typeface="Times New Roman" panose="02020603050405020304" pitchFamily="18" charset="0"/>
              </a:rPr>
              <a:t>1 kn/0,13 EUR </a:t>
            </a:r>
            <a:r>
              <a:rPr lang="hr-HR" sz="1800" dirty="0">
                <a:ea typeface="Times New Roman" panose="02020603050405020304" pitchFamily="18" charset="0"/>
              </a:rPr>
              <a:t>po kilometru za korištenje privatnog/službenog vozila, odnosno za korištenje taksi prijevoza za potrebe obavljanja djelatnosti </a:t>
            </a:r>
            <a:r>
              <a:rPr lang="hr-HR" sz="1800" dirty="0">
                <a:solidFill>
                  <a:prstClr val="black"/>
                </a:solidFill>
                <a:ea typeface="Times New Roman" panose="02020603050405020304" pitchFamily="18" charset="0"/>
              </a:rPr>
              <a:t>u slučaju da osobi s invaliditetom zbog vrste i težine invaliditeta nije omogućeno korištenje javnog prijevoza ili ukoliko ista nije u mogućnosti koristiti službeni odnosno privatni osobni automobil</a:t>
            </a:r>
            <a:endParaRPr lang="hr-HR" sz="1800" dirty="0">
              <a:ea typeface="Times New Roman" panose="02020603050405020304" pitchFamily="18" charset="0"/>
            </a:endParaRP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11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57391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801189" y="980728"/>
            <a:ext cx="8211843" cy="4752528"/>
          </a:xfrm>
        </p:spPr>
        <p:txBody>
          <a:bodyPr>
            <a:normAutofit/>
          </a:bodyPr>
          <a:lstStyle/>
          <a:p>
            <a:pPr marL="109728" indent="0">
              <a:buClr>
                <a:schemeClr val="accent2"/>
              </a:buClr>
              <a:buNone/>
            </a:pPr>
            <a:endParaRPr lang="hr-HR" sz="2200" u="sng" dirty="0"/>
          </a:p>
          <a:p>
            <a:pPr>
              <a:buClr>
                <a:schemeClr val="accent2"/>
              </a:buClr>
              <a:buFont typeface="Wingdings" panose="05000000000000000000" pitchFamily="2" charset="2"/>
              <a:buChar char="q"/>
            </a:pPr>
            <a:r>
              <a:rPr lang="hr-HR" sz="2000" u="sng" dirty="0"/>
              <a:t>Nagrada za zapošljavanje izvan kvote</a:t>
            </a:r>
          </a:p>
          <a:p>
            <a:pPr marL="109728" indent="0">
              <a:buClr>
                <a:schemeClr val="accent2"/>
              </a:buClr>
              <a:buNone/>
            </a:pPr>
            <a:r>
              <a:rPr lang="hr-HR" sz="1600" u="sng" dirty="0"/>
              <a:t>prema Pravilniku o utvrđivanju kvote za zapošljavanje osoba s invaliditetom (NN75/18, 120/18, 37/20, 145/20)</a:t>
            </a:r>
          </a:p>
          <a:p>
            <a:pPr marL="109728" indent="0">
              <a:buClr>
                <a:schemeClr val="accent2"/>
              </a:buClr>
              <a:buNone/>
            </a:pPr>
            <a:endParaRPr lang="hr-HR" sz="1600" u="sng" dirty="0"/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udruga koja zapošljava više osoba s invaliditetom od propisane kvote /udruga koja zapošljava manje od 20 radnika, među kojima su osobe s invaliditetom</a:t>
            </a:r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novčana nagrada u iznosu </a:t>
            </a:r>
            <a:r>
              <a:rPr lang="hr-HR" sz="1800" b="1" dirty="0"/>
              <a:t>30%</a:t>
            </a:r>
            <a:r>
              <a:rPr lang="hr-HR" sz="1800" dirty="0"/>
              <a:t> minimalne plaće mjesečno za svakog radnika s invaliditetom koji predstavlja višak u odnosu na obveznu kvotu </a:t>
            </a:r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novčana nagrada u 2023. godini iznosila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210,00 EUR </a:t>
            </a:r>
            <a:r>
              <a:rPr lang="hr-HR" sz="1800" dirty="0"/>
              <a:t>po osobi s invaliditetom</a:t>
            </a:r>
          </a:p>
          <a:p>
            <a:pPr marL="365760" marR="0" lvl="0" indent="-256032" algn="l" defTabSz="914400" rtl="0" eaLnBrk="1" fontAlgn="auto" latinLnBrk="0" hangingPunct="1">
              <a:lnSpc>
                <a:spcPct val="100000"/>
              </a:lnSpc>
              <a:spcBef>
                <a:spcPts val="400"/>
              </a:spcBef>
              <a:spcAft>
                <a:spcPts val="0"/>
              </a:spcAft>
              <a:buClr>
                <a:srgbClr val="39639D"/>
              </a:buClr>
              <a:buSzPct val="68000"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novčana nagrada u 2024. godini iznosi 252,00 EUR po osobi s invaliditetom</a:t>
            </a:r>
            <a:endParaRPr lang="hr-HR" sz="1800" dirty="0"/>
          </a:p>
          <a:p>
            <a:pPr>
              <a:buClr>
                <a:schemeClr val="accent4"/>
              </a:buClr>
              <a:buFont typeface="Arial" panose="020B0604020202020204" pitchFamily="34" charset="0"/>
              <a:buChar char="•"/>
            </a:pPr>
            <a:r>
              <a:rPr lang="hr-HR" sz="1800" dirty="0"/>
              <a:t>nagrada se može ostvariti za razdoblje od najduže </a:t>
            </a:r>
            <a:r>
              <a:rPr lang="hr-HR" sz="1800" b="1" dirty="0"/>
              <a:t>12 mjeseci </a:t>
            </a:r>
            <a:r>
              <a:rPr lang="hr-HR" sz="1800" dirty="0"/>
              <a:t>kontinuirano za pojedinu osobu s invaliditetom koju poslodavac zapošljava iznad propisane kvote</a:t>
            </a:r>
            <a:endParaRPr lang="hr-HR" sz="2200" u="sng" dirty="0">
              <a:solidFill>
                <a:prstClr val="black"/>
              </a:solidFill>
            </a:endParaRPr>
          </a:p>
          <a:p>
            <a:pPr marL="109728" indent="0">
              <a:buNone/>
            </a:pPr>
            <a:endParaRPr lang="hr-HR" sz="2400" dirty="0"/>
          </a:p>
          <a:p>
            <a:pPr marL="109728" indent="0">
              <a:buNone/>
            </a:pPr>
            <a:endParaRPr lang="hr-HR" sz="2400" dirty="0"/>
          </a:p>
          <a:p>
            <a:pPr marL="109728" indent="0">
              <a:buNone/>
            </a:pPr>
            <a:endParaRPr lang="hr-HR" sz="2200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12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37503413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109728" indent="0" algn="ctr">
              <a:buNone/>
            </a:pPr>
            <a:endParaRPr lang="hr-HR" sz="2500" b="1" dirty="0"/>
          </a:p>
          <a:p>
            <a:pPr marL="109728" indent="0" algn="ctr">
              <a:buNone/>
            </a:pPr>
            <a:endParaRPr lang="hr-HR" sz="2500" b="1" dirty="0"/>
          </a:p>
          <a:p>
            <a:pPr marL="109728" indent="0" algn="ctr">
              <a:buNone/>
            </a:pPr>
            <a:endParaRPr lang="hr-HR" sz="2500" b="1" dirty="0"/>
          </a:p>
          <a:p>
            <a:pPr marL="109728" indent="0" algn="ctr">
              <a:buNone/>
            </a:pPr>
            <a:r>
              <a:rPr lang="hr-HR" sz="2500" b="1" dirty="0"/>
              <a:t>Javni natječaji za dodjelu posebnih sredstava za razvoj novih tehnologija i poslovnih procesa u cilju zapošljavanja i održavanja zaposlenosti osoba s invaliditetom </a:t>
            </a:r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13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2272751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14</a:t>
            </a:fld>
            <a:endParaRPr lang="hr-HR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zervirano mjesto sadržaja 1"/>
          <p:cNvSpPr>
            <a:spLocks noGrp="1"/>
          </p:cNvSpPr>
          <p:nvPr>
            <p:ph idx="1"/>
          </p:nvPr>
        </p:nvSpPr>
        <p:spPr>
          <a:xfrm>
            <a:off x="323528" y="994452"/>
            <a:ext cx="7704856" cy="5413491"/>
          </a:xfrm>
        </p:spPr>
        <p:txBody>
          <a:bodyPr>
            <a:normAutofit fontScale="85000" lnSpcReduction="20000"/>
          </a:bodyPr>
          <a:lstStyle/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2000" u="sng" dirty="0"/>
              <a:t>Posebna sredstva za razvoj novih tehnologija i poslovnih procesa u cilju zapošljavanja i održavanja zaposlenosti osoba s invaliditetom kod neprofitnih organizacija koje dio gospodarske djelatnosti obavljaju na otvorenom tržištu rada</a:t>
            </a:r>
            <a:endParaRPr lang="hr-HR" sz="16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raspisivanje javnog natječaja – odluku donosi Upravno vijeće Zavoda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uvjeti prijave: 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800" dirty="0"/>
              <a:t>iskazan „pozitivan poslovni rezultat”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800" dirty="0"/>
              <a:t>upis u matični registar i Registar neprofitnih organizacija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800" dirty="0"/>
              <a:t>usklađenost statuta sa Zakonom o udrugama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800" dirty="0"/>
              <a:t>osoba ovlaštena za zastupanje u mandatu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800" dirty="0"/>
              <a:t>transparentno financijsko poslovanje u skladu s propisima o računovodstvu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800" dirty="0"/>
              <a:t>djelovanje najmanje jednu godinu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800" dirty="0"/>
              <a:t>općim aktom uspostavljen model dobrog financijskog upravljanja i kontrola te način sprečavanja sukoba interesa pri raspolaganju javnim sredstvima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800" dirty="0"/>
              <a:t>registrirano sjedište u RH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800" dirty="0"/>
              <a:t>nema dugovanja prema RH po bilo kojoj osnovi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800" dirty="0"/>
              <a:t>nema dugovanja prema radnicima po bilo kojoj osnovi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800" dirty="0"/>
              <a:t>osobe s invaliditetom upisane u Očevidnik zaposlenih osoba s invaliditetom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800" dirty="0"/>
              <a:t>registrirana djelatnost u okviru koje se provode aktivnosti za koje se traže sredstva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800" dirty="0"/>
              <a:t>nema dugovanja prema Zavodu po bilo kojoj osnovi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800" dirty="0"/>
              <a:t>nisu korisnici sredstava iz ostalih izvora financiranja u istu svrhu</a:t>
            </a: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800" dirty="0"/>
              <a:t>ne vodi se kazneni postupak protiv ovlaštenika za zastupanje i voditelja projekta</a:t>
            </a:r>
          </a:p>
          <a:p>
            <a:pPr lvl="3">
              <a:buFont typeface="Arial" panose="020B0604020202020204" pitchFamily="34" charset="0"/>
              <a:buChar char="•"/>
            </a:pPr>
            <a:endParaRPr lang="hr-HR" sz="1800" dirty="0"/>
          </a:p>
          <a:p>
            <a:pPr marL="630936" lvl="2" indent="0">
              <a:buNone/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7449337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15</a:t>
            </a:fld>
            <a:endParaRPr lang="hr-HR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zervirano mjesto sadržaja 1"/>
          <p:cNvSpPr>
            <a:spLocks noGrp="1"/>
          </p:cNvSpPr>
          <p:nvPr>
            <p:ph idx="1"/>
          </p:nvPr>
        </p:nvSpPr>
        <p:spPr>
          <a:xfrm>
            <a:off x="323528" y="994452"/>
            <a:ext cx="7704856" cy="5413491"/>
          </a:xfrm>
        </p:spPr>
        <p:txBody>
          <a:bodyPr>
            <a:normAutofit/>
          </a:bodyPr>
          <a:lstStyle/>
          <a:p>
            <a:pPr marL="630936" lvl="2" indent="0">
              <a:buNone/>
            </a:pPr>
            <a:endParaRPr lang="hr-HR" sz="17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b="1" dirty="0"/>
              <a:t>svrha dodjele posebnih sredstava</a:t>
            </a:r>
            <a:r>
              <a:rPr lang="hr-HR" sz="1800" dirty="0"/>
              <a:t>: </a:t>
            </a:r>
          </a:p>
          <a:p>
            <a:pPr marL="630936" lvl="2" indent="0">
              <a:buNone/>
            </a:pPr>
            <a:endParaRPr lang="hr-HR" sz="1800" dirty="0"/>
          </a:p>
          <a:p>
            <a:pPr marL="914400" lvl="3" indent="0">
              <a:buNone/>
            </a:pPr>
            <a:r>
              <a:rPr lang="hr-HR" sz="1800" dirty="0"/>
              <a:t>A) nabava i ugradnja novih tehnologija i opreme u svrhu zapošljavanja OSI</a:t>
            </a:r>
          </a:p>
          <a:p>
            <a:pPr marL="914400" lvl="3" indent="0">
              <a:buNone/>
            </a:pPr>
            <a:r>
              <a:rPr lang="hr-HR" sz="1800" dirty="0"/>
              <a:t>B) ulaganje u znanja OSI i osoba koje pružaju stručnu pomoć OSI u primjeni novih tehnologija i opreme (programi osposobljavanja i usavršavanja kojima se stječu nova znanja, vještine i sposobnosti potrebne za rad OSI)</a:t>
            </a:r>
          </a:p>
          <a:p>
            <a:pPr marL="914400" lvl="3" indent="0">
              <a:buNone/>
            </a:pPr>
            <a:r>
              <a:rPr lang="hr-HR" sz="1800" dirty="0"/>
              <a:t>C) izgradnja ili širenje (uključujući i obnovu) poslovnog prostora</a:t>
            </a:r>
          </a:p>
          <a:p>
            <a:pPr marL="914400" lvl="3" indent="0">
              <a:buNone/>
            </a:pPr>
            <a:endParaRPr lang="hr-HR" sz="1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i="1" u="sng" dirty="0"/>
              <a:t>ne odobravaju se sredstva za </a:t>
            </a:r>
            <a:r>
              <a:rPr lang="hr-HR" sz="1800" i="1" dirty="0"/>
              <a:t>trošak plaća, te ostala materijalna davanja vezana uz zapošljavanje, kao ni sredstva za programe koji su u trenutku podnošenja zahtjeva završeni ili je njihovo izvođenje već započelo</a:t>
            </a:r>
          </a:p>
          <a:p>
            <a:pPr marL="630936" lvl="2" indent="0">
              <a:buNone/>
            </a:pPr>
            <a:endParaRPr lang="hr-HR" sz="1800" dirty="0"/>
          </a:p>
          <a:p>
            <a:pPr lvl="3">
              <a:buFont typeface="Arial" panose="020B0604020202020204" pitchFamily="34" charset="0"/>
              <a:buChar char="•"/>
            </a:pPr>
            <a:endParaRPr lang="hr-HR" sz="1600" dirty="0"/>
          </a:p>
          <a:p>
            <a:pPr marL="630936" lvl="2" indent="0">
              <a:buNone/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28432774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16</a:t>
            </a:fld>
            <a:endParaRPr lang="hr-HR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zervirano mjesto sadržaja 1"/>
          <p:cNvSpPr>
            <a:spLocks noGrp="1"/>
          </p:cNvSpPr>
          <p:nvPr>
            <p:ph idx="1"/>
          </p:nvPr>
        </p:nvSpPr>
        <p:spPr>
          <a:xfrm>
            <a:off x="323528" y="908720"/>
            <a:ext cx="8323744" cy="5499223"/>
          </a:xfrm>
        </p:spPr>
        <p:txBody>
          <a:bodyPr>
            <a:normAutofit/>
          </a:bodyPr>
          <a:lstStyle/>
          <a:p>
            <a:pPr marL="630936" lvl="2" indent="0">
              <a:buNone/>
            </a:pPr>
            <a:endParaRPr lang="hr-HR" sz="1600" b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b="1" dirty="0"/>
              <a:t>kriteriji za odabir podnositelja prijave</a:t>
            </a:r>
            <a:r>
              <a:rPr lang="hr-HR" sz="1800" dirty="0"/>
              <a:t> (kumulativno ispunjenje):</a:t>
            </a:r>
          </a:p>
          <a:p>
            <a:pPr marL="630936" lvl="2" indent="0">
              <a:buNone/>
            </a:pPr>
            <a:endParaRPr lang="hr-HR" sz="1800" dirty="0"/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800" dirty="0"/>
              <a:t>kriterij unapređenja poslovanja razvojem novih tehnologija i poslovnih procesa odnosno ispunjavanje jednog od sljedećih uvjeta: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proširenje djelatnosti i/ili uvođenje nove djelatnosti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proširenje proizvodnog asortimana i/ili plasman novog proizvoda na tržište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uvođenje novih usluga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povećanje proizvodnje postojećih proizvoda radi plasmana na nova tržišta</a:t>
            </a:r>
          </a:p>
          <a:p>
            <a:pPr marL="1143000" lvl="4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3">
              <a:buFont typeface="Arial" panose="020B0604020202020204" pitchFamily="34" charset="0"/>
              <a:buChar char="•"/>
            </a:pPr>
            <a:r>
              <a:rPr lang="hr-HR" sz="1800" dirty="0"/>
              <a:t>kriterij održavanja zaposlenosti i novog zapošljavanja na način da se:</a:t>
            </a:r>
          </a:p>
          <a:p>
            <a:pPr lvl="4">
              <a:buFont typeface="Arial" panose="020B0604020202020204" pitchFamily="34" charset="0"/>
              <a:buChar char="•"/>
            </a:pP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održi zaposlenost već zaposlenih OSI u periodu od najmanje 24 mjeseca i</a:t>
            </a:r>
          </a:p>
          <a:p>
            <a:pPr marL="1143000" lvl="4" indent="0">
              <a:buNone/>
            </a:pPr>
            <a:r>
              <a:rPr lang="hr-HR" sz="16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zaposle nove OSI, te održi njihova zaposlenost u periodu od najmanje 24 mjeseca</a:t>
            </a:r>
          </a:p>
          <a:p>
            <a:pPr marL="630936" lvl="2" indent="0">
              <a:buClr>
                <a:srgbClr val="2DA2BF"/>
              </a:buClr>
              <a:buNone/>
            </a:pPr>
            <a:endParaRPr lang="hr-HR" sz="1600" dirty="0">
              <a:solidFill>
                <a:prstClr val="black"/>
              </a:solidFill>
            </a:endParaRPr>
          </a:p>
          <a:p>
            <a:pPr marL="1143000" marR="0" lvl="3" indent="-228600" algn="l" defTabSz="914400" rtl="0" eaLnBrk="1" fontAlgn="auto" latinLnBrk="0" hangingPunct="1">
              <a:lnSpc>
                <a:spcPct val="100000"/>
              </a:lnSpc>
              <a:spcBef>
                <a:spcPts val="350"/>
              </a:spcBef>
              <a:spcAft>
                <a:spcPts val="0"/>
              </a:spcAft>
              <a:buClr>
                <a:srgbClr val="2DA2BF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kumimoji="0" lang="hr-HR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razdjeljivanje iznosa između odabranih podnositelja prijave uvažavajući odredbu o de </a:t>
            </a:r>
            <a:r>
              <a:rPr kumimoji="0" lang="hr-HR" sz="1800" b="0" i="1" u="none" strike="noStrike" kern="1200" cap="none" spc="0" normalizeH="0" baseline="0" noProof="0" dirty="0" err="1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minimis</a:t>
            </a:r>
            <a:r>
              <a:rPr kumimoji="0" lang="hr-HR" sz="1800" b="0" i="1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 potporama</a:t>
            </a:r>
          </a:p>
          <a:p>
            <a:pPr lvl="2">
              <a:buClr>
                <a:srgbClr val="2DA2BF"/>
              </a:buClr>
              <a:buFont typeface="Arial" panose="020B0604020202020204" pitchFamily="34" charset="0"/>
              <a:buChar char="•"/>
            </a:pPr>
            <a:endParaRPr lang="hr-HR" sz="1600" dirty="0">
              <a:solidFill>
                <a:prstClr val="black"/>
              </a:solidFill>
            </a:endParaRPr>
          </a:p>
          <a:p>
            <a:pPr marL="914400" lvl="3" indent="0">
              <a:buNone/>
            </a:pPr>
            <a:endParaRPr lang="hr-HR" sz="1600" dirty="0"/>
          </a:p>
          <a:p>
            <a:pPr marL="630936" lvl="2" indent="0">
              <a:buNone/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59024994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17672" y="1484784"/>
            <a:ext cx="8229600" cy="4923160"/>
          </a:xfrm>
        </p:spPr>
        <p:txBody>
          <a:bodyPr>
            <a:normAutofit/>
          </a:bodyPr>
          <a:lstStyle/>
          <a:p>
            <a:pPr marL="109728" indent="0">
              <a:buClrTx/>
              <a:buNone/>
            </a:pPr>
            <a:endParaRPr lang="hr-HR" sz="2000" dirty="0"/>
          </a:p>
          <a:p>
            <a:pPr marL="109728" indent="0">
              <a:buClrTx/>
              <a:buNone/>
            </a:pPr>
            <a:r>
              <a:rPr lang="hr-HR" sz="2050" dirty="0"/>
              <a:t>U 2023. godini Zavod je udrugama isplatio </a:t>
            </a:r>
            <a:r>
              <a:rPr lang="hr-HR" sz="2050" b="1" dirty="0"/>
              <a:t>1.330.205,52 EUR poticaja za zapošljavanje 292</a:t>
            </a:r>
            <a:r>
              <a:rPr lang="hr-HR" sz="2050" dirty="0"/>
              <a:t> </a:t>
            </a:r>
            <a:r>
              <a:rPr lang="hr-HR" sz="2050" b="1" dirty="0"/>
              <a:t>osobe s invaliditetom u 119 udruga</a:t>
            </a:r>
            <a:r>
              <a:rPr lang="hr-HR" sz="2050" dirty="0"/>
              <a:t>:</a:t>
            </a:r>
          </a:p>
          <a:p>
            <a:pPr marL="109728" indent="0">
              <a:buClrTx/>
              <a:buNone/>
            </a:pPr>
            <a:endParaRPr lang="hr-HR" sz="1600" b="1" dirty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hr-HR" sz="1800" dirty="0"/>
              <a:t>subvencija plaće: 908.948,12 EUR (za 184 OSI kod 97 udruga)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hr-HR" sz="1800" dirty="0"/>
              <a:t>subvencija doprinosa: 247.187,76 EUR (254 OSI; 105 udruga)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hr-HR" sz="1800" dirty="0"/>
              <a:t>potpora za održivost samozapošljavanja: 9.157,68 EUR (7 OSI; 7 udruga)</a:t>
            </a:r>
          </a:p>
          <a:p>
            <a:pPr marL="621792" marR="0" lvl="1" indent="-228600" algn="l" defTabSz="914400" rtl="0" eaLnBrk="1" fontAlgn="auto" latinLnBrk="0" hangingPunct="1">
              <a:lnSpc>
                <a:spcPct val="100000"/>
              </a:lnSpc>
              <a:spcBef>
                <a:spcPts val="324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hr-HR" sz="1800" dirty="0"/>
              <a:t>troškovi obrazovanja: </a:t>
            </a:r>
            <a:r>
              <a:rPr kumimoji="0" lang="hr-HR" sz="1800" b="0" i="0" u="none" strike="noStrike" kern="1200" cap="none" spc="0" normalizeH="0" baseline="0" noProof="0" dirty="0">
                <a:ln>
                  <a:noFill/>
                </a:ln>
                <a:effectLst/>
                <a:uLnTx/>
                <a:uFillTx/>
                <a:latin typeface="Times New Roman" panose="02020603050405020304" pitchFamily="18" charset="0"/>
                <a:ea typeface="+mn-ea"/>
                <a:cs typeface="Times New Roman" panose="02020603050405020304" pitchFamily="18" charset="0"/>
              </a:rPr>
              <a:t>1.953,00 EUR (1 OSI; 1 udruga)</a:t>
            </a:r>
            <a:endParaRPr lang="hr-HR" sz="1800" dirty="0"/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hr-HR" sz="1800" dirty="0"/>
              <a:t>tehnička prilagodba: 15.587,68 EUR (5 OSI; 4 udruge)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hr-HR" sz="1800" dirty="0"/>
              <a:t>novčana nagrada: 48.438,72 EUR (74 OSI; 29 udruga)</a:t>
            </a:r>
          </a:p>
          <a:p>
            <a:pPr lvl="1">
              <a:buClrTx/>
              <a:buFont typeface="Arial" panose="020B0604020202020204" pitchFamily="34" charset="0"/>
              <a:buChar char="•"/>
            </a:pPr>
            <a:r>
              <a:rPr lang="hr-HR" sz="1800" dirty="0"/>
              <a:t>troškovi prijevoza: 98.932,56 EUR (165 OSI; 77 udruga)</a:t>
            </a:r>
          </a:p>
          <a:p>
            <a:pPr marL="393192" lvl="1" indent="0">
              <a:buClrTx/>
              <a:buNone/>
            </a:pPr>
            <a:endParaRPr lang="hr-HR" sz="1800" dirty="0">
              <a:solidFill>
                <a:srgbClr val="FF0000"/>
              </a:solidFill>
            </a:endParaRPr>
          </a:p>
          <a:p>
            <a:pPr marL="109728" indent="0">
              <a:buNone/>
            </a:pPr>
            <a:endParaRPr lang="hr-HR" sz="1800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17</a:t>
            </a:fld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67544" y="508496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b="0" dirty="0">
                <a:solidFill>
                  <a:schemeClr val="tx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Statistički podaci za 2023. godinu</a:t>
            </a:r>
          </a:p>
        </p:txBody>
      </p:sp>
    </p:spTree>
    <p:extLst>
      <p:ext uri="{BB962C8B-B14F-4D97-AF65-F5344CB8AC3E}">
        <p14:creationId xmlns:p14="http://schemas.microsoft.com/office/powerpoint/2010/main" val="16266896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hr-HR" sz="2000" dirty="0">
              <a:solidFill>
                <a:prstClr val="black"/>
              </a:solidFill>
              <a:latin typeface="Arial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hr-HR" sz="2000" dirty="0">
              <a:solidFill>
                <a:prstClr val="black"/>
              </a:solidFill>
              <a:latin typeface="Arial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hr-HR" sz="2000" dirty="0">
              <a:solidFill>
                <a:prstClr val="black"/>
              </a:solidFill>
              <a:latin typeface="Arial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hr-HR" sz="2000" u="sng" dirty="0">
                <a:solidFill>
                  <a:prstClr val="black"/>
                </a:solidFill>
                <a:latin typeface="Arial"/>
              </a:rPr>
              <a:t>Detaljne informacije i kontakt podaci dostupni su na stranici Zavoda:</a:t>
            </a:r>
            <a:r>
              <a:rPr lang="hr-HR" sz="2000" dirty="0">
                <a:solidFill>
                  <a:prstClr val="black"/>
                </a:solidFill>
                <a:latin typeface="Arial"/>
              </a:rPr>
              <a:t> 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hr-HR" sz="2000" dirty="0">
              <a:solidFill>
                <a:prstClr val="black"/>
              </a:solidFill>
              <a:latin typeface="Arial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hr-HR" sz="2000" dirty="0">
              <a:solidFill>
                <a:prstClr val="black"/>
              </a:solidFill>
              <a:latin typeface="Arial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r>
              <a:rPr lang="hr-HR" sz="2400" b="1" u="sng" dirty="0">
                <a:solidFill>
                  <a:srgbClr val="EB641B"/>
                </a:solidFill>
                <a:latin typeface="Arial"/>
              </a:rPr>
              <a:t>www.zosi.hr</a:t>
            </a: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hr-HR" sz="2000" dirty="0">
              <a:solidFill>
                <a:srgbClr val="EB641B"/>
              </a:solidFill>
              <a:latin typeface="Arial"/>
            </a:endParaRPr>
          </a:p>
          <a:p>
            <a:pPr marL="0" lvl="0" indent="0" algn="ctr">
              <a:spcBef>
                <a:spcPts val="0"/>
              </a:spcBef>
              <a:buClrTx/>
              <a:buSzTx/>
              <a:buNone/>
            </a:pPr>
            <a:endParaRPr lang="hr-HR" sz="2000" dirty="0">
              <a:solidFill>
                <a:srgbClr val="EB641B"/>
              </a:solidFill>
              <a:latin typeface="Arial"/>
            </a:endParaRPr>
          </a:p>
          <a:p>
            <a:pPr marL="109728" indent="0">
              <a:buNone/>
            </a:pPr>
            <a:endParaRPr lang="hr-HR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18</a:t>
            </a:fld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14139460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4294967295"/>
          </p:nvPr>
        </p:nvSpPr>
        <p:spPr>
          <a:xfrm>
            <a:off x="8777288" y="6408738"/>
            <a:ext cx="366712" cy="365125"/>
          </a:xfrm>
        </p:spPr>
        <p:txBody>
          <a:bodyPr/>
          <a:lstStyle/>
          <a:p>
            <a:fld id="{93432230-C84C-4B44-A376-66CD21F15DC1}" type="slidenum">
              <a:rPr lang="hr-HR" smtClean="0"/>
              <a:t>19</a:t>
            </a:fld>
            <a:endParaRPr lang="hr-HR" dirty="0"/>
          </a:p>
        </p:txBody>
      </p:sp>
      <p:sp>
        <p:nvSpPr>
          <p:cNvPr id="4" name="Pravokutnik 3"/>
          <p:cNvSpPr/>
          <p:nvPr/>
        </p:nvSpPr>
        <p:spPr>
          <a:xfrm>
            <a:off x="2224627" y="3044279"/>
            <a:ext cx="4694747" cy="646331"/>
          </a:xfrm>
          <a:prstGeom prst="rect">
            <a:avLst/>
          </a:prstGeom>
          <a:noFill/>
          <a:ln>
            <a:solidFill>
              <a:schemeClr val="accent4"/>
            </a:solidFill>
          </a:ln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hr-HR" sz="3600" b="1" i="1" cap="none" spc="300" dirty="0">
                <a:ln w="11430" cmpd="sng">
                  <a:solidFill>
                    <a:schemeClr val="accent1">
                      <a:tint val="1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glow rad="45500">
                    <a:schemeClr val="accent1">
                      <a:satMod val="220000"/>
                      <a:alpha val="35000"/>
                    </a:schemeClr>
                  </a:glow>
                </a:effectLst>
                <a:latin typeface="Times New Roman" panose="02020603050405020304" pitchFamily="18" charset="0"/>
                <a:cs typeface="Times New Roman" panose="02020603050405020304" pitchFamily="18" charset="0"/>
              </a:rPr>
              <a:t>HVALA NA PAŽNJI</a:t>
            </a:r>
          </a:p>
        </p:txBody>
      </p:sp>
    </p:spTree>
    <p:extLst>
      <p:ext uri="{BB962C8B-B14F-4D97-AF65-F5344CB8AC3E}">
        <p14:creationId xmlns:p14="http://schemas.microsoft.com/office/powerpoint/2010/main" val="29395831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14:ferris dir="l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29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911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332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332" tmFilter="0, 0; 0.125,0.2665; 0.25,0.4; 0.375,0.465; 0.5,0.5;  0.625,0.535; 0.75,0.6; 0.875,0.7335; 1,1">
                                          <p:stCondLst>
                                            <p:cond delay="33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66" tmFilter="0, 0; 0.125,0.2665; 0.25,0.4; 0.375,0.465; 0.5,0.5;  0.625,0.535; 0.75,0.6; 0.875,0.7335; 1,1">
                                          <p:stCondLst>
                                            <p:cond delay="662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82" tmFilter="0, 0; 0.125,0.2665; 0.25,0.4; 0.375,0.465; 0.5,0.5;  0.625,0.535; 0.75,0.6; 0.875,0.7335; 1,1">
                                          <p:stCondLst>
                                            <p:cond delay="82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13">
                                          <p:stCondLst>
                                            <p:cond delay="325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83" decel="50000">
                                          <p:stCondLst>
                                            <p:cond delay="338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13">
                                          <p:stCondLst>
                                            <p:cond delay="656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83" decel="50000">
                                          <p:stCondLst>
                                            <p:cond delay="66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13">
                                          <p:stCondLst>
                                            <p:cond delay="821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83" decel="50000">
                                          <p:stCondLst>
                                            <p:cond delay="83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13">
                                          <p:stCondLst>
                                            <p:cond delay="904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83" decel="50000">
                                          <p:stCondLst>
                                            <p:cond delay="917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417672" y="1484784"/>
            <a:ext cx="8269128" cy="4813995"/>
          </a:xfrm>
        </p:spPr>
        <p:txBody>
          <a:bodyPr>
            <a:normAutofit/>
          </a:bodyPr>
          <a:lstStyle/>
          <a:p>
            <a:pPr marL="365125" lvl="0" indent="-255588">
              <a:buClr>
                <a:srgbClr val="DA1F28"/>
              </a:buClr>
              <a:buFont typeface="Wingdings" panose="05000000000000000000" pitchFamily="2" charset="2"/>
              <a:buChar char="q"/>
            </a:pPr>
            <a:r>
              <a:rPr lang="hr-HR" sz="2200" dirty="0">
                <a:solidFill>
                  <a:prstClr val="black"/>
                </a:solidFill>
              </a:rPr>
              <a:t>Zakon o profesionalnoj rehabilitaciji i zapošljavanju osoba s invaliditetom (NN 157/13, 152/14, 39/18 i 32/20)</a:t>
            </a:r>
          </a:p>
          <a:p>
            <a:pPr marL="109537" lvl="0" indent="0">
              <a:buClr>
                <a:srgbClr val="DA1F28"/>
              </a:buClr>
              <a:buNone/>
            </a:pPr>
            <a:endParaRPr lang="hr-HR" sz="2200" dirty="0">
              <a:solidFill>
                <a:prstClr val="black"/>
              </a:solidFill>
            </a:endParaRPr>
          </a:p>
          <a:p>
            <a:pPr lvl="0">
              <a:buClr>
                <a:srgbClr val="DA1F28"/>
              </a:buClr>
              <a:buFont typeface="Wingdings" panose="05000000000000000000" pitchFamily="2" charset="2"/>
              <a:buChar char="q"/>
            </a:pPr>
            <a:r>
              <a:rPr lang="hr-HR" sz="2000" dirty="0">
                <a:solidFill>
                  <a:prstClr val="black"/>
                </a:solidFill>
              </a:rPr>
              <a:t>Pravilnik o utvrđivanju kvote za zapošljavanje osoba s invaliditetom (NN 75/18, 120/18, 37/20 i 145/20)</a:t>
            </a:r>
          </a:p>
          <a:p>
            <a:pPr lvl="0">
              <a:buClr>
                <a:srgbClr val="DA1F28"/>
              </a:buClr>
              <a:buFont typeface="Wingdings" panose="05000000000000000000" pitchFamily="2" charset="2"/>
              <a:buChar char="q"/>
            </a:pPr>
            <a:endParaRPr lang="hr-HR" sz="2200" dirty="0">
              <a:solidFill>
                <a:prstClr val="black"/>
              </a:solidFill>
            </a:endParaRPr>
          </a:p>
          <a:p>
            <a:pPr lvl="0">
              <a:buClr>
                <a:srgbClr val="DA1F28"/>
              </a:buClr>
              <a:buFont typeface="Wingdings" panose="05000000000000000000" pitchFamily="2" charset="2"/>
              <a:buChar char="q"/>
            </a:pPr>
            <a:r>
              <a:rPr lang="hr-HR" sz="2200" b="1" dirty="0">
                <a:solidFill>
                  <a:prstClr val="black"/>
                </a:solidFill>
              </a:rPr>
              <a:t>Pravilnik o poticajima pri zapošljavanju osoba s invaliditetom </a:t>
            </a:r>
            <a:r>
              <a:rPr lang="hr-HR" sz="2200" dirty="0">
                <a:solidFill>
                  <a:prstClr val="black"/>
                </a:solidFill>
              </a:rPr>
              <a:t>(NN 145/20)</a:t>
            </a:r>
            <a:endParaRPr lang="hr-HR" sz="2400" dirty="0">
              <a:solidFill>
                <a:prstClr val="black"/>
              </a:solidFill>
            </a:endParaRPr>
          </a:p>
          <a:p>
            <a:pPr marL="109728" lvl="0" indent="0">
              <a:buClr>
                <a:srgbClr val="2DA2BF"/>
              </a:buClr>
              <a:buNone/>
            </a:pPr>
            <a:r>
              <a:rPr lang="hr-HR" sz="1800" dirty="0">
                <a:solidFill>
                  <a:prstClr val="black"/>
                </a:solidFill>
              </a:rPr>
              <a:t>Usklađeno sa regulativom EU</a:t>
            </a:r>
          </a:p>
          <a:p>
            <a:pPr lvl="0"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prstClr val="black"/>
                </a:solidFill>
              </a:rPr>
              <a:t>Program poticaja pri zapošljavanju osoba s invaliditetom za 2024.- 2026. godinu</a:t>
            </a:r>
          </a:p>
          <a:p>
            <a:pPr lvl="0"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prstClr val="black"/>
                </a:solidFill>
              </a:rPr>
              <a:t>Program potpora male vrijednosti (de </a:t>
            </a:r>
            <a:r>
              <a:rPr lang="hr-HR" sz="1800" dirty="0" err="1">
                <a:solidFill>
                  <a:prstClr val="black"/>
                </a:solidFill>
              </a:rPr>
              <a:t>minimis</a:t>
            </a:r>
            <a:r>
              <a:rPr lang="hr-HR" sz="1800" dirty="0">
                <a:solidFill>
                  <a:prstClr val="black"/>
                </a:solidFill>
              </a:rPr>
              <a:t>) za poticanje zapošljavanja osoba s invaliditetom i za dodjelu posebnih sredstava za razvoj novih tehnologija i poslovnih procesa u cilju zapošljavanja i održavanja zaposlenosti osoba s invaliditetom za 2024.-2026. godinu.</a:t>
            </a:r>
          </a:p>
          <a:p>
            <a:pPr marL="109537" indent="0">
              <a:buClr>
                <a:schemeClr val="accent2"/>
              </a:buClr>
              <a:buNone/>
            </a:pPr>
            <a:endParaRPr lang="hr-HR" sz="1800" b="1" i="1" u="sng" dirty="0"/>
          </a:p>
        </p:txBody>
      </p:sp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2</a:t>
            </a:fld>
            <a:endParaRPr lang="hr-HR" dirty="0"/>
          </a:p>
        </p:txBody>
      </p:sp>
      <p:sp>
        <p:nvSpPr>
          <p:cNvPr id="4" name="Naslov 3"/>
          <p:cNvSpPr>
            <a:spLocks noGrp="1"/>
          </p:cNvSpPr>
          <p:nvPr>
            <p:ph type="title"/>
          </p:nvPr>
        </p:nvSpPr>
        <p:spPr>
          <a:xfrm>
            <a:off x="417672" y="629816"/>
            <a:ext cx="8229600" cy="1143000"/>
          </a:xfrm>
        </p:spPr>
        <p:txBody>
          <a:bodyPr>
            <a:normAutofit/>
          </a:bodyPr>
          <a:lstStyle/>
          <a:p>
            <a:r>
              <a:rPr lang="hr-HR" sz="2800" dirty="0">
                <a:effectLst/>
              </a:rPr>
              <a:t>      </a:t>
            </a:r>
            <a:r>
              <a:rPr lang="hr-HR" sz="2600" dirty="0">
                <a:effectLst/>
              </a:rPr>
              <a:t>Zakonska osnova</a:t>
            </a:r>
          </a:p>
        </p:txBody>
      </p:sp>
    </p:spTree>
    <p:extLst>
      <p:ext uri="{BB962C8B-B14F-4D97-AF65-F5344CB8AC3E}">
        <p14:creationId xmlns:p14="http://schemas.microsoft.com/office/powerpoint/2010/main" val="18832484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323528" y="983845"/>
            <a:ext cx="7740869" cy="5428356"/>
          </a:xfrm>
        </p:spPr>
        <p:txBody>
          <a:bodyPr>
            <a:normAutofit/>
          </a:bodyPr>
          <a:lstStyle/>
          <a:p>
            <a:pPr marL="109538" indent="0">
              <a:buSzPct val="60000"/>
              <a:buNone/>
            </a:pPr>
            <a:r>
              <a:rPr lang="hr-HR" sz="2200" b="1" dirty="0"/>
              <a:t>       Poticaje/potpore mogu ostvarivati</a:t>
            </a:r>
            <a:r>
              <a:rPr lang="hr-HR" sz="2200" dirty="0"/>
              <a:t>:</a:t>
            </a:r>
          </a:p>
          <a:p>
            <a:pPr lvl="1"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hr-HR" sz="1800" u="sng" dirty="0"/>
              <a:t>poslodavci koji zapošljavaju osobe s invaliditetom na otvorenom tržištu rada i osobe s invaliditetom koje se </a:t>
            </a:r>
            <a:r>
              <a:rPr lang="hr-HR" sz="1800" u="sng" dirty="0" err="1"/>
              <a:t>samozapošljavaju</a:t>
            </a:r>
            <a:endParaRPr lang="hr-HR" sz="1800" u="sng" dirty="0"/>
          </a:p>
          <a:p>
            <a:pPr marL="393192" lvl="1" indent="0">
              <a:buClr>
                <a:srgbClr val="2DA2BF"/>
              </a:buClr>
              <a:buNone/>
            </a:pPr>
            <a:r>
              <a:rPr lang="hr-HR" sz="1800" i="1" dirty="0">
                <a:solidFill>
                  <a:prstClr val="black"/>
                </a:solidFill>
              </a:rPr>
              <a:t>    (između kojih su i udruge)</a:t>
            </a:r>
            <a:r>
              <a:rPr lang="hr-HR" sz="1800" u="sng" dirty="0"/>
              <a:t> 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800" u="sng" dirty="0"/>
              <a:t>zaštitne i integrativne radionice</a:t>
            </a:r>
          </a:p>
          <a:p>
            <a:pPr lvl="1">
              <a:buFont typeface="Arial" panose="020B0604020202020204" pitchFamily="34" charset="0"/>
              <a:buChar char="•"/>
            </a:pPr>
            <a:r>
              <a:rPr lang="hr-HR" sz="1600" i="1" dirty="0"/>
              <a:t>tijela državne uprave, sudbene vlasti, državne vlasti i druga državna tijela, tijela jedinica lokalne i područne (regionalne) samouprave, javne službe, javne ustanove i izvanproračunski korisnici, pravne osobe u vlasništvu ili u pretežnom vlasništvu RH, pravne osobe u vlasništvu ili pretežnom vlasništvu jedinica lokalne i područne (regionalne) samouprave, te pravne osobe s javnim ovlastima - mogu ostvariti samo poticaj sufinanciranja troškova za prilagodbu uvjeta rada i financiranje troškova stručne podrške </a:t>
            </a:r>
          </a:p>
          <a:p>
            <a:pPr marL="393192" lvl="1" indent="0">
              <a:buNone/>
            </a:pPr>
            <a:endParaRPr lang="hr-HR" sz="1800" dirty="0"/>
          </a:p>
          <a:p>
            <a:pPr marL="393192" lvl="1" indent="0" algn="just">
              <a:buNone/>
            </a:pPr>
            <a:r>
              <a:rPr lang="hr-HR" sz="1800" b="1" u="sng" dirty="0"/>
              <a:t>Poticaje pri zapošljavanju osoba s invaliditetom poslodavac/udruga može ostvariti za osobe s invaliditetom koje su upisane u Očevidnik zaposlenih osoba s invaliditetom, uz uvjet da ne postoji dugovanje prema radnicima niti prema državi.</a:t>
            </a:r>
          </a:p>
          <a:p>
            <a:pPr marL="393192" lvl="1" indent="0">
              <a:buNone/>
            </a:pPr>
            <a:endParaRPr lang="hr-HR" sz="2000" dirty="0"/>
          </a:p>
          <a:p>
            <a:pPr lvl="1"/>
            <a:endParaRPr lang="hr-HR" sz="2200" dirty="0"/>
          </a:p>
          <a:p>
            <a:pPr marL="393192" lvl="1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3</a:t>
            </a:fld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971600" y="274638"/>
            <a:ext cx="7488832" cy="562074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b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3200" dirty="0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34843943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zervirano mjesto sadržaja 1"/>
          <p:cNvSpPr>
            <a:spLocks noGrp="1"/>
          </p:cNvSpPr>
          <p:nvPr>
            <p:ph idx="1"/>
          </p:nvPr>
        </p:nvSpPr>
        <p:spPr>
          <a:xfrm>
            <a:off x="539552" y="990723"/>
            <a:ext cx="7740869" cy="5428356"/>
          </a:xfrm>
        </p:spPr>
        <p:txBody>
          <a:bodyPr>
            <a:normAutofit/>
          </a:bodyPr>
          <a:lstStyle/>
          <a:p>
            <a:pPr marL="365760" lvl="1" indent="0">
              <a:buClr>
                <a:schemeClr val="accent4"/>
              </a:buClr>
              <a:buNone/>
            </a:pPr>
            <a:r>
              <a:rPr lang="hr-HR" sz="2000" b="1" dirty="0"/>
              <a:t>Udruge koje zapošljavaju osobe s invaliditetom mogu ostvariti sljedeće poticaje:</a:t>
            </a:r>
            <a:endParaRPr lang="hr-HR" sz="1050" dirty="0"/>
          </a:p>
          <a:p>
            <a:pPr lvl="0">
              <a:buClr>
                <a:srgbClr val="39639D"/>
              </a:buClr>
              <a:buFont typeface="Arial" panose="020B0604020202020204" pitchFamily="34" charset="0"/>
              <a:buChar char="•"/>
            </a:pPr>
            <a:r>
              <a:rPr lang="hr-HR" sz="1700" dirty="0">
                <a:solidFill>
                  <a:prstClr val="black"/>
                </a:solidFill>
              </a:rPr>
              <a:t>subvenciju plaće osobe s invaliditetom</a:t>
            </a:r>
          </a:p>
          <a:p>
            <a:pPr lvl="0">
              <a:buClr>
                <a:srgbClr val="39639D"/>
              </a:buClr>
              <a:buFont typeface="Arial" panose="020B0604020202020204" pitchFamily="34" charset="0"/>
              <a:buChar char="•"/>
            </a:pPr>
            <a:r>
              <a:rPr lang="hr-HR" sz="1700" dirty="0">
                <a:solidFill>
                  <a:prstClr val="black"/>
                </a:solidFill>
              </a:rPr>
              <a:t>sufinanciranje troškova obrazovanja osobe s invaliditetom</a:t>
            </a:r>
          </a:p>
          <a:p>
            <a:pPr lvl="0">
              <a:buClr>
                <a:srgbClr val="39639D"/>
              </a:buClr>
              <a:buFont typeface="Arial" panose="020B0604020202020204" pitchFamily="34" charset="0"/>
              <a:buChar char="•"/>
            </a:pPr>
            <a:r>
              <a:rPr lang="hr-HR" sz="1700" dirty="0">
                <a:solidFill>
                  <a:prstClr val="black"/>
                </a:solidFill>
              </a:rPr>
              <a:t>sufinanciranje troškova prilagodbe radnog mjesta osobe s invaliditetom</a:t>
            </a:r>
          </a:p>
          <a:p>
            <a:pPr lvl="0">
              <a:buClr>
                <a:srgbClr val="39639D"/>
              </a:buClr>
              <a:buFont typeface="Arial" panose="020B0604020202020204" pitchFamily="34" charset="0"/>
              <a:buChar char="•"/>
            </a:pPr>
            <a:r>
              <a:rPr lang="hr-HR" sz="1700" dirty="0">
                <a:solidFill>
                  <a:prstClr val="black"/>
                </a:solidFill>
              </a:rPr>
              <a:t>sufinanciranje troškova prilagodbe uvjeta rada za osobu s invaliditetom</a:t>
            </a:r>
          </a:p>
          <a:p>
            <a:pPr lvl="0">
              <a:buClr>
                <a:srgbClr val="39639D"/>
              </a:buClr>
              <a:buFont typeface="Arial" panose="020B0604020202020204" pitchFamily="34" charset="0"/>
              <a:buChar char="•"/>
            </a:pPr>
            <a:r>
              <a:rPr lang="hr-HR" sz="1700" dirty="0">
                <a:solidFill>
                  <a:prstClr val="black"/>
                </a:solidFill>
              </a:rPr>
              <a:t>subvenciju u visini uplaćenog doprinosa za obvezno zdravstveno osiguranje</a:t>
            </a:r>
          </a:p>
          <a:p>
            <a:pPr lvl="0">
              <a:buClr>
                <a:srgbClr val="39639D"/>
              </a:buClr>
              <a:buFont typeface="Arial" panose="020B0604020202020204" pitchFamily="34" charset="0"/>
              <a:buChar char="•"/>
            </a:pPr>
            <a:r>
              <a:rPr lang="hr-HR" sz="1700" dirty="0">
                <a:solidFill>
                  <a:prstClr val="black"/>
                </a:solidFill>
              </a:rPr>
              <a:t>financiranje troškova stručne podrške</a:t>
            </a:r>
          </a:p>
          <a:p>
            <a:pPr lvl="0">
              <a:buClr>
                <a:srgbClr val="39639D"/>
              </a:buClr>
              <a:buFont typeface="Arial" panose="020B0604020202020204" pitchFamily="34" charset="0"/>
              <a:buChar char="•"/>
            </a:pPr>
            <a:r>
              <a:rPr lang="hr-HR" sz="1700" dirty="0">
                <a:solidFill>
                  <a:prstClr val="black"/>
                </a:solidFill>
              </a:rPr>
              <a:t>posebna sredstva za razvoj novih tehnologija i poslovnih procesa u cilju zapošljavanja i održavanja zaposlenosti osoba s invaliditetom kod neprofitnih organizacija koje dio gospodarske djelatnosti obavljaju na otvorenom tržištu rada</a:t>
            </a:r>
          </a:p>
          <a:p>
            <a:pPr lvl="0">
              <a:buClr>
                <a:srgbClr val="39639D"/>
              </a:buClr>
              <a:buFont typeface="Arial" panose="020B0604020202020204" pitchFamily="34" charset="0"/>
              <a:buChar char="•"/>
            </a:pPr>
            <a:r>
              <a:rPr lang="hr-HR" sz="1700" dirty="0">
                <a:solidFill>
                  <a:prstClr val="black"/>
                </a:solidFill>
              </a:rPr>
              <a:t>potporu za održivost samozapošljavanja osoba s invaliditetom (</a:t>
            </a:r>
            <a:r>
              <a:rPr lang="hr-HR" sz="1600" i="1" dirty="0">
                <a:solidFill>
                  <a:prstClr val="black"/>
                </a:solidFill>
              </a:rPr>
              <a:t>na svoje ime</a:t>
            </a:r>
            <a:r>
              <a:rPr lang="hr-HR" sz="1700" dirty="0">
                <a:solidFill>
                  <a:prstClr val="black"/>
                </a:solidFill>
              </a:rPr>
              <a:t>)</a:t>
            </a:r>
          </a:p>
          <a:p>
            <a:pPr lvl="0">
              <a:buClr>
                <a:srgbClr val="39639D"/>
              </a:buClr>
              <a:buFont typeface="Arial" panose="020B0604020202020204" pitchFamily="34" charset="0"/>
              <a:buChar char="•"/>
            </a:pPr>
            <a:r>
              <a:rPr lang="hr-HR" sz="1700" dirty="0">
                <a:solidFill>
                  <a:prstClr val="black"/>
                </a:solidFill>
              </a:rPr>
              <a:t>sufinanciranje troškova prijevoza osoba s invaliditetom</a:t>
            </a:r>
          </a:p>
          <a:p>
            <a:pPr marL="109728" lvl="0" indent="0">
              <a:buClr>
                <a:srgbClr val="39639D"/>
              </a:buClr>
              <a:buNone/>
            </a:pPr>
            <a:endParaRPr lang="hr-HR" sz="1700" dirty="0">
              <a:solidFill>
                <a:prstClr val="black"/>
              </a:solidFill>
            </a:endParaRPr>
          </a:p>
          <a:p>
            <a:pPr marL="109728" lvl="0" indent="0">
              <a:buClr>
                <a:srgbClr val="39639D"/>
              </a:buClr>
              <a:buNone/>
            </a:pPr>
            <a:r>
              <a:rPr lang="hr-HR" sz="1700" i="1" dirty="0">
                <a:solidFill>
                  <a:prstClr val="black"/>
                </a:solidFill>
              </a:rPr>
              <a:t>+ novčanu nagradu za zapošljavanje izvan kvote </a:t>
            </a:r>
            <a:r>
              <a:rPr lang="hr-HR" sz="1600" i="1" dirty="0">
                <a:solidFill>
                  <a:prstClr val="black"/>
                </a:solidFill>
              </a:rPr>
              <a:t>(ne na svoje ime)</a:t>
            </a:r>
          </a:p>
          <a:p>
            <a:pPr lvl="1"/>
            <a:endParaRPr lang="hr-HR" sz="2200" dirty="0"/>
          </a:p>
          <a:p>
            <a:pPr marL="393192" lvl="1" indent="0">
              <a:buNone/>
            </a:pPr>
            <a:endParaRPr lang="hr-HR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4</a:t>
            </a:fld>
            <a:endParaRPr lang="hr-HR" dirty="0"/>
          </a:p>
        </p:txBody>
      </p:sp>
      <p:sp>
        <p:nvSpPr>
          <p:cNvPr id="5" name="Naslov 4"/>
          <p:cNvSpPr>
            <a:spLocks noGrp="1"/>
          </p:cNvSpPr>
          <p:nvPr>
            <p:ph type="title"/>
          </p:nvPr>
        </p:nvSpPr>
        <p:spPr>
          <a:xfrm>
            <a:off x="971600" y="274638"/>
            <a:ext cx="7488832" cy="562074"/>
          </a:xfrm>
        </p:spPr>
        <p:txBody>
          <a:bodyPr>
            <a:noAutofit/>
          </a:bodyPr>
          <a:lstStyle/>
          <a:p>
            <a:pPr lvl="2" algn="ctr" rtl="0">
              <a:spcBef>
                <a:spcPct val="0"/>
              </a:spcBef>
            </a:pPr>
            <a:b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hr-HR" sz="3200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hr-HR" sz="3200" dirty="0"/>
          </a:p>
        </p:txBody>
      </p:sp>
      <p:sp>
        <p:nvSpPr>
          <p:cNvPr id="7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104357323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zervirano mjesto broja slajda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5</a:t>
            </a:fld>
            <a:endParaRPr lang="hr-HR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Naslov 2"/>
          <p:cNvSpPr>
            <a:spLocks noGrp="1"/>
          </p:cNvSpPr>
          <p:nvPr>
            <p:ph type="title"/>
          </p:nvPr>
        </p:nvSpPr>
        <p:spPr>
          <a:xfrm>
            <a:off x="935088" y="836712"/>
            <a:ext cx="8208912" cy="500224"/>
          </a:xfrm>
        </p:spPr>
        <p:txBody>
          <a:bodyPr>
            <a:noAutofit/>
          </a:bodyPr>
          <a:lstStyle/>
          <a:p>
            <a:pPr algn="l"/>
            <a:r>
              <a:rPr lang="hr-HR" sz="2400" dirty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Vrste poticaja</a:t>
            </a:r>
          </a:p>
        </p:txBody>
      </p:sp>
      <p:sp>
        <p:nvSpPr>
          <p:cNvPr id="8" name="Rezervirano mjesto sadržaja 1"/>
          <p:cNvSpPr>
            <a:spLocks noGrp="1"/>
          </p:cNvSpPr>
          <p:nvPr>
            <p:ph idx="1"/>
          </p:nvPr>
        </p:nvSpPr>
        <p:spPr>
          <a:xfrm>
            <a:off x="251520" y="1425737"/>
            <a:ext cx="8201144" cy="4762482"/>
          </a:xfrm>
        </p:spPr>
        <p:txBody>
          <a:bodyPr>
            <a:normAutofit/>
          </a:bodyPr>
          <a:lstStyle/>
          <a:p>
            <a:pPr marL="523875" lvl="1" indent="-342900">
              <a:buClr>
                <a:srgbClr val="FF0000"/>
              </a:buClr>
              <a:buSzPct val="60000"/>
              <a:buFont typeface="Wingdings" panose="05000000000000000000" pitchFamily="2" charset="2"/>
              <a:buChar char="q"/>
              <a:tabLst>
                <a:tab pos="361950" algn="l"/>
              </a:tabLst>
            </a:pPr>
            <a:r>
              <a:rPr lang="hr-HR" sz="2000" u="sng" dirty="0"/>
              <a:t>Subvencija plaće za osobu s invaliditetom</a:t>
            </a:r>
            <a:endParaRPr lang="hr-HR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subvencija iznosi </a:t>
            </a:r>
            <a:r>
              <a:rPr lang="hr-HR" sz="1800" b="1" dirty="0"/>
              <a:t>10-70%</a:t>
            </a:r>
            <a:r>
              <a:rPr lang="hr-HR" sz="1800" dirty="0"/>
              <a:t> osnovice za izračun subvencije - </a:t>
            </a:r>
            <a:r>
              <a:rPr lang="hr-HR" sz="1800" b="1" dirty="0"/>
              <a:t>%</a:t>
            </a:r>
            <a:r>
              <a:rPr lang="hr-HR" sz="1800" dirty="0"/>
              <a:t>-tak utvrđuje Centar za profesionalnu rehabilitaciju  - </a:t>
            </a:r>
            <a:r>
              <a:rPr lang="hr-HR" sz="1800" i="1" dirty="0"/>
              <a:t>usluga 10. Procjena radne učinkovitosti</a:t>
            </a:r>
          </a:p>
          <a:p>
            <a:pPr marL="630936" lvl="2" indent="0">
              <a:buNone/>
            </a:pPr>
            <a:endParaRPr lang="hr-HR" sz="18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temeljem nalaza i mišljenja o procjeni radne učinkovitosti Centra, ostvarenje prava na subvenciju </a:t>
            </a:r>
            <a:r>
              <a:rPr lang="hr-HR" sz="1800" u="sng" dirty="0"/>
              <a:t>po isteku tri mjeseca od dana upisa u Očevidnik </a:t>
            </a:r>
            <a:r>
              <a:rPr lang="hr-HR" sz="1800" dirty="0"/>
              <a:t>(Pravilnik o profesionalnoj rehabilitaciji i centrima za profesionalnu rehabilitaciju osoba s invaliditetom)</a:t>
            </a:r>
          </a:p>
          <a:p>
            <a:pPr marL="630936" lvl="2" indent="0">
              <a:buNone/>
            </a:pPr>
            <a:endParaRPr lang="hr-HR" sz="1800" dirty="0"/>
          </a:p>
          <a:p>
            <a:pPr lvl="2"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hr-HR" sz="1800" b="1" u="sng" dirty="0">
                <a:solidFill>
                  <a:prstClr val="black"/>
                </a:solidFill>
              </a:rPr>
              <a:t>osnovica</a:t>
            </a:r>
            <a:r>
              <a:rPr lang="hr-HR" sz="1800" b="1" dirty="0">
                <a:solidFill>
                  <a:prstClr val="black"/>
                </a:solidFill>
              </a:rPr>
              <a:t> </a:t>
            </a:r>
            <a:r>
              <a:rPr lang="hr-HR" sz="1800" dirty="0">
                <a:solidFill>
                  <a:prstClr val="black"/>
                </a:solidFill>
              </a:rPr>
              <a:t>(od 01.01.2021.) </a:t>
            </a:r>
            <a:r>
              <a:rPr lang="hr-HR" sz="1800" b="1" dirty="0">
                <a:solidFill>
                  <a:prstClr val="black"/>
                </a:solidFill>
              </a:rPr>
              <a:t>=</a:t>
            </a:r>
            <a:r>
              <a:rPr lang="hr-HR" sz="1800" dirty="0">
                <a:solidFill>
                  <a:prstClr val="black"/>
                </a:solidFill>
              </a:rPr>
              <a:t> iznos osnovice za obračun doprinosa za obvezna osiguranja zaposlene osobe s invaliditetom (</a:t>
            </a:r>
            <a:r>
              <a:rPr lang="hr-HR" sz="1800" b="1" u="sng" dirty="0">
                <a:solidFill>
                  <a:prstClr val="black"/>
                </a:solidFill>
              </a:rPr>
              <a:t>bruto I plaća </a:t>
            </a:r>
            <a:r>
              <a:rPr lang="hr-HR" sz="1800" dirty="0">
                <a:solidFill>
                  <a:prstClr val="black"/>
                </a:solidFill>
              </a:rPr>
              <a:t>zaposlene osobe s invaliditetom)</a:t>
            </a:r>
          </a:p>
          <a:p>
            <a:pPr marL="630936" lvl="2" indent="0">
              <a:buNone/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8555073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6</a:t>
            </a:fld>
            <a:endParaRPr lang="hr-HR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9" name="Rezervirano mjesto sadržaja 1"/>
          <p:cNvSpPr>
            <a:spLocks noGrp="1"/>
          </p:cNvSpPr>
          <p:nvPr>
            <p:ph idx="1"/>
          </p:nvPr>
        </p:nvSpPr>
        <p:spPr>
          <a:xfrm>
            <a:off x="261200" y="1268760"/>
            <a:ext cx="8568952" cy="4968552"/>
          </a:xfrm>
        </p:spPr>
        <p:txBody>
          <a:bodyPr>
            <a:normAutofit/>
          </a:bodyPr>
          <a:lstStyle/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2000" u="sng" dirty="0"/>
              <a:t>Sufinanciranje troškova obrazovanja</a:t>
            </a:r>
            <a:endParaRPr lang="hr-HR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u="sng" dirty="0"/>
              <a:t>osposobljavanje</a:t>
            </a:r>
            <a:r>
              <a:rPr lang="hr-HR" sz="1800" dirty="0"/>
              <a:t> – stjecanje teorijskog i praktičnog znanja potrebnog za obavljanje poslova jednostavnije složenosti (težište na praktičnom savladavanju i usvajanju znanja i vještina radnih operacija)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u="sng" dirty="0"/>
              <a:t>usavršavanje</a:t>
            </a:r>
            <a:r>
              <a:rPr lang="hr-HR" sz="1800" dirty="0"/>
              <a:t> – programi namijenjeni stručnjacima sa najmanje završenom srednjom naobrazbom koji proširuju stručno znanje u skladu s potrebama tržišta rada i razvojem novih tehnologija</a:t>
            </a:r>
          </a:p>
          <a:p>
            <a:pPr marL="630936" lvl="2" indent="0">
              <a:buNone/>
            </a:pPr>
            <a:endParaRPr lang="hr-HR" sz="11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50 -70 % iznosa troškova</a:t>
            </a:r>
          </a:p>
          <a:p>
            <a:pPr marL="1077913" lvl="2">
              <a:buFont typeface="Courier New" panose="02070309020205020404" pitchFamily="49" charset="0"/>
              <a:buChar char="o"/>
            </a:pPr>
            <a:r>
              <a:rPr lang="hr-HR" sz="1800" dirty="0"/>
              <a:t>upisnina + prijevoz (za osobu s invaliditetom i za osobu koja joj je pratitelj) – u međugradskom ili međumjesnom prijevozu</a:t>
            </a:r>
          </a:p>
          <a:p>
            <a:pPr marL="849313" lvl="2" indent="0">
              <a:buNone/>
            </a:pPr>
            <a:endParaRPr lang="hr-HR" sz="11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programi obrazovanja u trajanju od najduže 6 mjeseci (iznimno do 12 mjeseci)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ne za programe obrazovanja koji su završeni ili su u tijeku u trenutku podnošenja zahtjeva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obveza neotkazivanja ugovora o radu 12 mjeseci od dana završetka obrazovanja</a:t>
            </a:r>
          </a:p>
          <a:p>
            <a:pPr marL="630936" lvl="2" indent="0">
              <a:buNone/>
            </a:pPr>
            <a:endParaRPr lang="hr-HR" sz="1800" dirty="0"/>
          </a:p>
          <a:p>
            <a:pPr marL="630936" lvl="2" indent="0">
              <a:buNone/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37864666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7</a:t>
            </a:fld>
            <a:endParaRPr lang="hr-HR" dirty="0"/>
          </a:p>
        </p:txBody>
      </p:sp>
      <p:sp>
        <p:nvSpPr>
          <p:cNvPr id="6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7" name="Rezervirano mjesto sadržaja 1"/>
          <p:cNvSpPr>
            <a:spLocks noGrp="1"/>
          </p:cNvSpPr>
          <p:nvPr>
            <p:ph idx="1"/>
          </p:nvPr>
        </p:nvSpPr>
        <p:spPr>
          <a:xfrm>
            <a:off x="395536" y="836712"/>
            <a:ext cx="8085584" cy="5472607"/>
          </a:xfrm>
        </p:spPr>
        <p:txBody>
          <a:bodyPr>
            <a:noAutofit/>
          </a:bodyPr>
          <a:lstStyle/>
          <a:p>
            <a:pPr marL="180975" lvl="1" indent="0">
              <a:buClr>
                <a:schemeClr val="accent2"/>
              </a:buClr>
              <a:buSzPct val="60000"/>
              <a:buNone/>
            </a:pPr>
            <a:endParaRPr lang="hr-HR" sz="2000" u="sng" dirty="0"/>
          </a:p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2000" u="sng" dirty="0"/>
              <a:t>Sufinanciranje troškova  za prilagodbu radnog mjesta – arhitektonska prilagodba</a:t>
            </a:r>
          </a:p>
          <a:p>
            <a:pPr marL="523875" lvl="1" indent="-342900">
              <a:buClr>
                <a:srgbClr val="DA1F28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2000" u="sng" dirty="0">
                <a:solidFill>
                  <a:prstClr val="black"/>
                </a:solidFill>
              </a:rPr>
              <a:t>Sufinanciranje troškova za prilagodbu uvjeta rada – tehnička prilagodba</a:t>
            </a:r>
            <a:endParaRPr lang="hr-HR" sz="20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nalaz i mišljenje centra za profesionalnu rehabilitaciju o utvrđenoj potrebi prilagodbi – </a:t>
            </a:r>
            <a:r>
              <a:rPr lang="hr-HR" sz="1800" i="1" dirty="0"/>
              <a:t>usluga 9. Izrada plana prilagodbe radnog mjesta i radnog okoliša (arhitektonska prilagodba) te potrebne prilagodbe opreme i sredstava za rad (tehnička prilagodba)</a:t>
            </a:r>
          </a:p>
          <a:p>
            <a:pPr marL="630936" lvl="2" indent="0">
              <a:buNone/>
            </a:pPr>
            <a:endParaRPr lang="hr-HR" sz="1800" i="1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u visini stvarnih troškova prilagodbe, ali maksimalno do 40 osnovica (minimalna plaća) za jednu osobu s invaliditetom (u 2023. godini = 28.000,00 EUR; u 2024. godini=33.600,00 EUR)</a:t>
            </a:r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u troškove prilagodbe radnog mjesta ubraja se i trošak izrade nalaza i mišljenja centra</a:t>
            </a:r>
          </a:p>
          <a:p>
            <a:pPr marL="630936" lvl="2" indent="0">
              <a:buNone/>
            </a:pPr>
            <a:endParaRPr lang="hr-HR" sz="18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800" dirty="0"/>
              <a:t>obveza neotkazivanja ugovora o radu 24 mjeseca od dana kada su odobrena sredstva isplaćena</a:t>
            </a:r>
          </a:p>
          <a:p>
            <a:pPr marL="630936" lvl="2" indent="0">
              <a:buNone/>
            </a:pPr>
            <a:endParaRPr lang="hr-HR" sz="1800" dirty="0"/>
          </a:p>
          <a:p>
            <a:pPr marL="630936" lvl="2" indent="0">
              <a:buNone/>
            </a:pPr>
            <a:endParaRPr lang="hr-HR" sz="1800" dirty="0"/>
          </a:p>
          <a:p>
            <a:pPr marL="630936" lvl="2" indent="0">
              <a:buNone/>
            </a:pPr>
            <a:endParaRPr lang="hr-HR" sz="1800" dirty="0"/>
          </a:p>
          <a:p>
            <a:pPr lvl="2">
              <a:buFont typeface="Arial" panose="020B0604020202020204" pitchFamily="34" charset="0"/>
              <a:buChar char="•"/>
            </a:pPr>
            <a:endParaRPr lang="hr-HR" sz="1800" dirty="0"/>
          </a:p>
        </p:txBody>
      </p:sp>
    </p:spTree>
    <p:extLst>
      <p:ext uri="{BB962C8B-B14F-4D97-AF65-F5344CB8AC3E}">
        <p14:creationId xmlns:p14="http://schemas.microsoft.com/office/powerpoint/2010/main" val="29380420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8</a:t>
            </a:fld>
            <a:endParaRPr lang="hr-HR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zervirano mjesto sadržaja 1"/>
          <p:cNvSpPr>
            <a:spLocks noGrp="1"/>
          </p:cNvSpPr>
          <p:nvPr>
            <p:ph idx="1"/>
          </p:nvPr>
        </p:nvSpPr>
        <p:spPr>
          <a:xfrm>
            <a:off x="323528" y="965598"/>
            <a:ext cx="7704856" cy="5211192"/>
          </a:xfrm>
        </p:spPr>
        <p:txBody>
          <a:bodyPr>
            <a:normAutofit/>
          </a:bodyPr>
          <a:lstStyle/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endParaRPr lang="hr-HR" sz="2000" u="sng" dirty="0"/>
          </a:p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2000" u="sng" dirty="0"/>
              <a:t>Naknada u visini uplaćenog doprinosa za obvezno zdravstveno osiguranje</a:t>
            </a:r>
          </a:p>
          <a:p>
            <a:pPr marL="180975" lvl="1" indent="0">
              <a:buClr>
                <a:schemeClr val="accent2"/>
              </a:buClr>
              <a:buSzPct val="60000"/>
              <a:buNone/>
            </a:pPr>
            <a:endParaRPr lang="hr-HR" sz="2200" dirty="0"/>
          </a:p>
          <a:p>
            <a:pPr lvl="2"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srgbClr val="222222"/>
                </a:solidFill>
                <a:ea typeface="Times New Roman" panose="02020603050405020304" pitchFamily="18" charset="0"/>
              </a:rPr>
              <a:t>za svaku zaposlenu osobu s invaliditetom ostvaruje se subvencija za doprinos </a:t>
            </a:r>
            <a:r>
              <a:rPr lang="hr-HR" sz="1800" u="sng" dirty="0">
                <a:solidFill>
                  <a:srgbClr val="222222"/>
                </a:solidFill>
                <a:ea typeface="Times New Roman" panose="02020603050405020304" pitchFamily="18" charset="0"/>
              </a:rPr>
              <a:t>u iznosu od </a:t>
            </a:r>
            <a:r>
              <a:rPr lang="hr-HR" sz="1800" b="1" u="sng" dirty="0">
                <a:solidFill>
                  <a:srgbClr val="222222"/>
                </a:solidFill>
                <a:ea typeface="Times New Roman" panose="02020603050405020304" pitchFamily="18" charset="0"/>
              </a:rPr>
              <a:t>75%</a:t>
            </a:r>
            <a:r>
              <a:rPr lang="hr-HR" sz="1800" u="sng" dirty="0">
                <a:solidFill>
                  <a:srgbClr val="222222"/>
                </a:solidFill>
                <a:ea typeface="Times New Roman" panose="02020603050405020304" pitchFamily="18" charset="0"/>
              </a:rPr>
              <a:t> osnovice</a:t>
            </a:r>
            <a:r>
              <a:rPr lang="hr-HR" sz="1800" dirty="0">
                <a:solidFill>
                  <a:srgbClr val="222222"/>
                </a:solidFill>
                <a:ea typeface="Times New Roman" panose="02020603050405020304" pitchFamily="18" charset="0"/>
              </a:rPr>
              <a:t> za subvenciju za doprinos</a:t>
            </a:r>
          </a:p>
          <a:p>
            <a:pPr lvl="2"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hr-HR" sz="1800" dirty="0">
                <a:solidFill>
                  <a:srgbClr val="222222"/>
                </a:solidFill>
                <a:ea typeface="Times New Roman" panose="02020603050405020304" pitchFamily="18" charset="0"/>
              </a:rPr>
              <a:t>osnovica za izračun subvencije za doprinos je obračunat i uplaćen doprinos za obvezno zdravstveno osiguranje sukladno propisima o doprinosima za obvezna osiguranja</a:t>
            </a:r>
          </a:p>
          <a:p>
            <a:pPr marL="630936" lvl="2" indent="0">
              <a:buClr>
                <a:srgbClr val="2DA2BF"/>
              </a:buClr>
              <a:buNone/>
            </a:pPr>
            <a:endParaRPr lang="hr-HR" sz="1800" dirty="0">
              <a:solidFill>
                <a:srgbClr val="222222"/>
              </a:solidFill>
              <a:ea typeface="Times New Roman" panose="02020603050405020304" pitchFamily="18" charset="0"/>
            </a:endParaRPr>
          </a:p>
          <a:p>
            <a:pPr marL="630936" lvl="2" indent="0">
              <a:buNone/>
            </a:pPr>
            <a:r>
              <a:rPr lang="hr-HR" sz="1700" i="1" u="sng" dirty="0"/>
              <a:t>*od 01.01.2021. god. subvencija doprinosa za sve zaposlene OSI upisane u Očevidnik (ne više samo za zaposlene iznad kvote); više nije de </a:t>
            </a:r>
            <a:r>
              <a:rPr lang="hr-HR" sz="1700" i="1" u="sng" dirty="0" err="1"/>
              <a:t>minimis</a:t>
            </a:r>
            <a:r>
              <a:rPr lang="hr-HR" sz="1700" i="1" u="sng" dirty="0"/>
              <a:t> potpora</a:t>
            </a:r>
          </a:p>
          <a:p>
            <a:pPr marL="630936" lvl="2" indent="0">
              <a:buNone/>
            </a:pPr>
            <a:endParaRPr lang="hr-HR" sz="1800" dirty="0"/>
          </a:p>
          <a:p>
            <a:pPr marL="630936" lvl="2" indent="0">
              <a:buNone/>
            </a:pPr>
            <a:endParaRPr lang="hr-HR" sz="2200" dirty="0"/>
          </a:p>
          <a:p>
            <a:pPr lvl="2">
              <a:buFont typeface="Arial" panose="020B0604020202020204" pitchFamily="34" charset="0"/>
              <a:buChar char="•"/>
            </a:pPr>
            <a:endParaRPr lang="hr-HR" sz="1800" dirty="0"/>
          </a:p>
          <a:p>
            <a:endParaRPr lang="hr-HR" dirty="0"/>
          </a:p>
        </p:txBody>
      </p:sp>
    </p:spTree>
    <p:extLst>
      <p:ext uri="{BB962C8B-B14F-4D97-AF65-F5344CB8AC3E}">
        <p14:creationId xmlns:p14="http://schemas.microsoft.com/office/powerpoint/2010/main" val="4102411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zervirano mjesto broja slajda 2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3432230-C84C-4B44-A376-66CD21F15DC1}" type="slidenum">
              <a:rPr lang="hr-HR" smtClean="0"/>
              <a:t>9</a:t>
            </a:fld>
            <a:endParaRPr lang="hr-HR" dirty="0"/>
          </a:p>
        </p:txBody>
      </p:sp>
      <p:sp>
        <p:nvSpPr>
          <p:cNvPr id="5" name="Naslov 1"/>
          <p:cNvSpPr txBox="1">
            <a:spLocks/>
          </p:cNvSpPr>
          <p:nvPr/>
        </p:nvSpPr>
        <p:spPr>
          <a:xfrm>
            <a:off x="2339752" y="260648"/>
            <a:ext cx="4752528" cy="704950"/>
          </a:xfrm>
          <a:prstGeom prst="rect">
            <a:avLst/>
          </a:prstGeom>
        </p:spPr>
        <p:txBody>
          <a:bodyPr vert="horz" rtlCol="0" anchor="ctr">
            <a:noAutofit/>
            <a:scene3d>
              <a:camera prst="orthographicFront"/>
              <a:lightRig rig="soft" dir="t"/>
            </a:scene3d>
            <a:sp3d prstMaterial="softEdge">
              <a:bevelT w="25400" h="25400"/>
            </a:sp3d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3200" b="1" kern="1200">
                <a:solidFill>
                  <a:schemeClr val="tx2"/>
                </a:solidFill>
                <a:effectLst>
                  <a:outerShdw blurRad="31750" dist="25400" dir="5400000" algn="tl" rotWithShape="0">
                    <a:srgbClr val="000000">
                      <a:alpha val="25000"/>
                    </a:srgbClr>
                  </a:outerShdw>
                </a:effectLst>
                <a:latin typeface="Times New Roman" panose="02020603050405020304" pitchFamily="18" charset="0"/>
                <a:ea typeface="+mj-ea"/>
                <a:cs typeface="Times New Roman" panose="02020603050405020304" pitchFamily="18" charset="0"/>
              </a:defRPr>
            </a:lvl1pPr>
            <a:extLst/>
          </a:lstStyle>
          <a:p>
            <a:endParaRPr lang="hr-HR" sz="1400" dirty="0">
              <a:solidFill>
                <a:schemeClr val="tx1"/>
              </a:solidFill>
              <a:effectLst/>
            </a:endParaRPr>
          </a:p>
        </p:txBody>
      </p:sp>
      <p:sp>
        <p:nvSpPr>
          <p:cNvPr id="6" name="Rezervirano mjesto sadržaja 1"/>
          <p:cNvSpPr>
            <a:spLocks noGrp="1"/>
          </p:cNvSpPr>
          <p:nvPr>
            <p:ph idx="1"/>
          </p:nvPr>
        </p:nvSpPr>
        <p:spPr>
          <a:xfrm>
            <a:off x="323528" y="1196752"/>
            <a:ext cx="7776864" cy="5040560"/>
          </a:xfrm>
        </p:spPr>
        <p:txBody>
          <a:bodyPr>
            <a:normAutofit/>
          </a:bodyPr>
          <a:lstStyle/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2000" u="sng" dirty="0"/>
              <a:t>Financiranje troškova stručne podrške </a:t>
            </a:r>
          </a:p>
          <a:p>
            <a:pPr marL="523875" lvl="1" indent="-342900">
              <a:buClr>
                <a:schemeClr val="accent2"/>
              </a:buClr>
              <a:buSzPct val="60000"/>
              <a:buFont typeface="Wingdings" panose="05000000000000000000" pitchFamily="2" charset="2"/>
              <a:buChar char="q"/>
            </a:pPr>
            <a:r>
              <a:rPr lang="hr-HR" sz="1800" dirty="0"/>
              <a:t>ako je nalazom i mišljenjem Centra za profesionalnu rehabilitaciju (pružatelj usluge) utvrđena potreba stručne podrške, a prema planu individualne podrške kojim je utvrđeno trajanje, oblik, vrsta i broj sati stručne podrške – </a:t>
            </a:r>
            <a:r>
              <a:rPr lang="hr-HR" sz="1800" i="1" dirty="0"/>
              <a:t>usluga 6. Stručna podrška i praćenje na određenom radnom mjestu i radnom okruženju</a:t>
            </a:r>
          </a:p>
          <a:p>
            <a:pPr lvl="2">
              <a:buClr>
                <a:srgbClr val="2DA2BF"/>
              </a:buClr>
              <a:buFont typeface="Arial" panose="020B0604020202020204" pitchFamily="34" charset="0"/>
              <a:buChar char="•"/>
            </a:pPr>
            <a:r>
              <a:rPr lang="hr-HR" sz="1700" dirty="0">
                <a:solidFill>
                  <a:prstClr val="black"/>
                </a:solidFill>
              </a:rPr>
              <a:t>plaćanje izravno poslodavcu</a:t>
            </a:r>
            <a:endParaRPr lang="hr-HR" sz="1700" dirty="0"/>
          </a:p>
          <a:p>
            <a:pPr lvl="2">
              <a:buFont typeface="Arial" panose="020B0604020202020204" pitchFamily="34" charset="0"/>
              <a:buChar char="•"/>
            </a:pPr>
            <a:r>
              <a:rPr lang="hr-HR" sz="1700" dirty="0"/>
              <a:t>zahtjev se podnosi u roku 8 dana od sklapanja ugovora o pružanju stručne podrške </a:t>
            </a:r>
          </a:p>
          <a:p>
            <a:pPr marL="630936" lvl="2" indent="0">
              <a:buNone/>
            </a:pPr>
            <a:endParaRPr lang="hr-HR" sz="1700" dirty="0"/>
          </a:p>
          <a:p>
            <a:pPr marL="630936" lvl="2" indent="0">
              <a:buNone/>
            </a:pPr>
            <a:r>
              <a:rPr lang="hr-HR" sz="1700" b="1" dirty="0"/>
              <a:t>Ugovorom se utvrđuje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700" dirty="0"/>
              <a:t>trajanje, oblik i vrsta stručne podrške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700" dirty="0"/>
              <a:t>broj sati potrebne stručne podrške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700" dirty="0"/>
              <a:t>podaci o pružatelju usluge stručne podrške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700" dirty="0"/>
              <a:t>iznos financiranja</a:t>
            </a:r>
          </a:p>
          <a:p>
            <a:pPr lvl="2">
              <a:buFont typeface="Courier New" panose="02070309020205020404" pitchFamily="49" charset="0"/>
              <a:buChar char="o"/>
            </a:pPr>
            <a:r>
              <a:rPr lang="hr-HR" sz="1700" dirty="0"/>
              <a:t>način izvještavanja o izvršenoj usluzi stručne podrške</a:t>
            </a:r>
          </a:p>
        </p:txBody>
      </p:sp>
    </p:spTree>
    <p:extLst>
      <p:ext uri="{BB962C8B-B14F-4D97-AF65-F5344CB8AC3E}">
        <p14:creationId xmlns:p14="http://schemas.microsoft.com/office/powerpoint/2010/main" val="755689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>
        <p14:ferris dir="l"/>
      </p:transition>
    </mc:Choice>
    <mc:Fallback xmlns=""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Gomilanje">
  <a:themeElements>
    <a:clrScheme name="Gomilanje">
      <a:dk1>
        <a:sysClr val="windowText" lastClr="000000"/>
      </a:dk1>
      <a:lt1>
        <a:sysClr val="window" lastClr="FFFFFF"/>
      </a:lt1>
      <a:dk2>
        <a:srgbClr val="464646"/>
      </a:dk2>
      <a:lt2>
        <a:srgbClr val="DEF5FA"/>
      </a:lt2>
      <a:accent1>
        <a:srgbClr val="2DA2BF"/>
      </a:accent1>
      <a:accent2>
        <a:srgbClr val="DA1F28"/>
      </a:accent2>
      <a:accent3>
        <a:srgbClr val="EB641B"/>
      </a:accent3>
      <a:accent4>
        <a:srgbClr val="39639D"/>
      </a:accent4>
      <a:accent5>
        <a:srgbClr val="474B78"/>
      </a:accent5>
      <a:accent6>
        <a:srgbClr val="7D3C4A"/>
      </a:accent6>
      <a:hlink>
        <a:srgbClr val="FF8119"/>
      </a:hlink>
      <a:folHlink>
        <a:srgbClr val="44B9E8"/>
      </a:folHlink>
    </a:clrScheme>
    <a:fontScheme name="Office klasično 2">
      <a:maj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굴림"/>
        <a:font script="Hans" typeface="黑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55000"/>
                <a:satMod val="300000"/>
              </a:schemeClr>
            </a:gs>
            <a:gs pos="40000">
              <a:schemeClr val="phClr">
                <a:tint val="65000"/>
                <a:satMod val="300000"/>
              </a:schemeClr>
            </a:gs>
            <a:gs pos="100000">
              <a:schemeClr val="phClr">
                <a:shade val="65000"/>
                <a:satMod val="300000"/>
              </a:schemeClr>
            </a:gs>
          </a:gsLst>
          <a:path path="circle">
            <a:fillToRect l="65000" b="98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10000"/>
              </a:schemeClr>
              <a:schemeClr val="phClr">
                <a:tint val="95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sustava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15776</TotalTime>
  <Words>1789</Words>
  <Application>Microsoft Office PowerPoint</Application>
  <PresentationFormat>Prikaz na zaslonu (4:3)</PresentationFormat>
  <Paragraphs>196</Paragraphs>
  <Slides>19</Slides>
  <Notes>2</Notes>
  <HiddenSlides>0</HiddenSlides>
  <MMClips>0</MMClips>
  <ScaleCrop>false</ScaleCrop>
  <HeadingPairs>
    <vt:vector size="6" baseType="variant">
      <vt:variant>
        <vt:lpstr>Korišteni fontovi</vt:lpstr>
      </vt:variant>
      <vt:variant>
        <vt:i4>7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19</vt:i4>
      </vt:variant>
    </vt:vector>
  </HeadingPairs>
  <TitlesOfParts>
    <vt:vector size="27" baseType="lpstr">
      <vt:lpstr>Arial</vt:lpstr>
      <vt:lpstr>Calibri</vt:lpstr>
      <vt:lpstr>Courier New</vt:lpstr>
      <vt:lpstr>Symbol</vt:lpstr>
      <vt:lpstr>Times New Roman</vt:lpstr>
      <vt:lpstr>Wingdings</vt:lpstr>
      <vt:lpstr>Wingdings 2</vt:lpstr>
      <vt:lpstr>Gomilanje</vt:lpstr>
      <vt:lpstr>Poticaji pri zapošljavanju osoba s invaliditetom  dodijeljeni udrugama u 2023. godini </vt:lpstr>
      <vt:lpstr>      Zakonska osnova</vt:lpstr>
      <vt:lpstr>  </vt:lpstr>
      <vt:lpstr>  </vt:lpstr>
      <vt:lpstr>Vrste poticaja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PowerPoint prezentacija</vt:lpstr>
      <vt:lpstr>Statistički podaci za 2023. godinu</vt:lpstr>
      <vt:lpstr>PowerPoint prezentacija</vt:lpstr>
      <vt:lpstr>PowerPoint prezentacija</vt:lpstr>
    </vt:vector>
  </TitlesOfParts>
  <Company>Fond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PowerPointova prezentacija</dc:title>
  <dc:creator>Alen Kolar</dc:creator>
  <cp:lastModifiedBy>Ana Marinović</cp:lastModifiedBy>
  <cp:revision>568</cp:revision>
  <cp:lastPrinted>2022-03-15T09:14:45Z</cp:lastPrinted>
  <dcterms:created xsi:type="dcterms:W3CDTF">2014-04-04T10:11:08Z</dcterms:created>
  <dcterms:modified xsi:type="dcterms:W3CDTF">2024-03-25T05:46:33Z</dcterms:modified>
</cp:coreProperties>
</file>